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198" r:id="rId4"/>
    <p:sldMasterId id="2147485212" r:id="rId5"/>
  </p:sldMasterIdLst>
  <p:notesMasterIdLst>
    <p:notesMasterId r:id="rId18"/>
  </p:notesMasterIdLst>
  <p:handoutMasterIdLst>
    <p:handoutMasterId r:id="rId19"/>
  </p:handoutMasterIdLst>
  <p:sldIdLst>
    <p:sldId id="2145708247" r:id="rId6"/>
    <p:sldId id="257" r:id="rId7"/>
    <p:sldId id="2145708248" r:id="rId8"/>
    <p:sldId id="2145708254" r:id="rId9"/>
    <p:sldId id="2145708258" r:id="rId10"/>
    <p:sldId id="2145708259" r:id="rId11"/>
    <p:sldId id="2145708260" r:id="rId12"/>
    <p:sldId id="2145708262" r:id="rId13"/>
    <p:sldId id="2145708250" r:id="rId14"/>
    <p:sldId id="2145708264" r:id="rId15"/>
    <p:sldId id="2145708265" r:id="rId16"/>
    <p:sldId id="256" r:id="rId17"/>
  </p:sldIdLst>
  <p:sldSz cx="12192000" cy="6858000"/>
  <p:notesSz cx="7010400" cy="92964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5AEFCB0-25ED-3CB1-3715-BEF35762E0B2}" name="Muir Anet" initials="MA" userId="S::DEP@dws.gov.za::c0c6d73f-7e02-46cd-94fb-9b9dea4efcc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100"/>
    <a:srgbClr val="E32F40"/>
    <a:srgbClr val="FCD5B5"/>
    <a:srgbClr val="EE2C12"/>
    <a:srgbClr val="38AE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F9A093D-78F9-47AE-9ABE-44515015165A}" v="2" dt="2026-04-08T07:43:19.8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14" autoAdjust="0"/>
    <p:restoredTop sz="94660"/>
  </p:normalViewPr>
  <p:slideViewPr>
    <p:cSldViewPr snapToGrid="0">
      <p:cViewPr varScale="1">
        <p:scale>
          <a:sx n="53" d="100"/>
          <a:sy n="53" d="100"/>
        </p:scale>
        <p:origin x="77" y="7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uir Anet (DHQ)" userId="c0c6d73f-7e02-46cd-94fb-9b9dea4efcc5" providerId="ADAL" clId="{84E6FE51-A73E-4D2F-9B8B-6939EA140B38}"/>
    <pc:docChg chg="custSel delSld modSld">
      <pc:chgData name="Muir Anet (DHQ)" userId="c0c6d73f-7e02-46cd-94fb-9b9dea4efcc5" providerId="ADAL" clId="{84E6FE51-A73E-4D2F-9B8B-6939EA140B38}" dt="2026-04-08T07:43:36.626" v="183" actId="123"/>
      <pc:docMkLst>
        <pc:docMk/>
      </pc:docMkLst>
      <pc:sldChg chg="modSp mod">
        <pc:chgData name="Muir Anet (DHQ)" userId="c0c6d73f-7e02-46cd-94fb-9b9dea4efcc5" providerId="ADAL" clId="{84E6FE51-A73E-4D2F-9B8B-6939EA140B38}" dt="2026-04-08T07:43:36.626" v="183" actId="123"/>
        <pc:sldMkLst>
          <pc:docMk/>
          <pc:sldMk cId="393523443" sldId="2145708250"/>
        </pc:sldMkLst>
        <pc:spChg chg="mod">
          <ac:chgData name="Muir Anet (DHQ)" userId="c0c6d73f-7e02-46cd-94fb-9b9dea4efcc5" providerId="ADAL" clId="{84E6FE51-A73E-4D2F-9B8B-6939EA140B38}" dt="2026-04-08T07:43:36.626" v="183" actId="123"/>
          <ac:spMkLst>
            <pc:docMk/>
            <pc:sldMk cId="393523443" sldId="2145708250"/>
            <ac:spMk id="10" creationId="{6DC0205C-45F6-6F40-DB6D-AFF28A1199CB}"/>
          </ac:spMkLst>
        </pc:spChg>
      </pc:sldChg>
      <pc:sldChg chg="modSp mod">
        <pc:chgData name="Muir Anet (DHQ)" userId="c0c6d73f-7e02-46cd-94fb-9b9dea4efcc5" providerId="ADAL" clId="{84E6FE51-A73E-4D2F-9B8B-6939EA140B38}" dt="2026-04-08T07:40:49.339" v="157" actId="13926"/>
        <pc:sldMkLst>
          <pc:docMk/>
          <pc:sldMk cId="2774783709" sldId="2145708254"/>
        </pc:sldMkLst>
        <pc:spChg chg="mod">
          <ac:chgData name="Muir Anet (DHQ)" userId="c0c6d73f-7e02-46cd-94fb-9b9dea4efcc5" providerId="ADAL" clId="{84E6FE51-A73E-4D2F-9B8B-6939EA140B38}" dt="2026-04-08T07:40:49.339" v="157" actId="13926"/>
          <ac:spMkLst>
            <pc:docMk/>
            <pc:sldMk cId="2774783709" sldId="2145708254"/>
            <ac:spMk id="2" creationId="{8BBB4621-963A-D9F1-7686-ADF434B721D0}"/>
          </ac:spMkLst>
        </pc:spChg>
        <pc:graphicFrameChg chg="mod">
          <ac:chgData name="Muir Anet (DHQ)" userId="c0c6d73f-7e02-46cd-94fb-9b9dea4efcc5" providerId="ADAL" clId="{84E6FE51-A73E-4D2F-9B8B-6939EA140B38}" dt="2026-04-08T07:38:44.376" v="21"/>
          <ac:graphicFrameMkLst>
            <pc:docMk/>
            <pc:sldMk cId="2774783709" sldId="2145708254"/>
            <ac:graphicFrameMk id="9" creationId="{55A0241F-CF4E-492F-1B1E-1B1A1227CF19}"/>
          </ac:graphicFrameMkLst>
        </pc:graphicFrameChg>
      </pc:sldChg>
      <pc:sldChg chg="modSp mod">
        <pc:chgData name="Muir Anet (DHQ)" userId="c0c6d73f-7e02-46cd-94fb-9b9dea4efcc5" providerId="ADAL" clId="{84E6FE51-A73E-4D2F-9B8B-6939EA140B38}" dt="2026-04-07T08:29:01.668" v="7" actId="20577"/>
        <pc:sldMkLst>
          <pc:docMk/>
          <pc:sldMk cId="2946151121" sldId="2145708258"/>
        </pc:sldMkLst>
        <pc:spChg chg="mod">
          <ac:chgData name="Muir Anet (DHQ)" userId="c0c6d73f-7e02-46cd-94fb-9b9dea4efcc5" providerId="ADAL" clId="{84E6FE51-A73E-4D2F-9B8B-6939EA140B38}" dt="2026-04-07T08:29:01.668" v="7" actId="20577"/>
          <ac:spMkLst>
            <pc:docMk/>
            <pc:sldMk cId="2946151121" sldId="2145708258"/>
            <ac:spMk id="10" creationId="{5DCBBF7C-9D75-A616-9EFE-9A37FA6FAEAF}"/>
          </ac:spMkLst>
        </pc:spChg>
      </pc:sldChg>
      <pc:sldChg chg="modSp mod">
        <pc:chgData name="Muir Anet (DHQ)" userId="c0c6d73f-7e02-46cd-94fb-9b9dea4efcc5" providerId="ADAL" clId="{84E6FE51-A73E-4D2F-9B8B-6939EA140B38}" dt="2026-04-08T07:41:42.450" v="164" actId="14100"/>
        <pc:sldMkLst>
          <pc:docMk/>
          <pc:sldMk cId="4177460198" sldId="2145708259"/>
        </pc:sldMkLst>
        <pc:spChg chg="mod">
          <ac:chgData name="Muir Anet (DHQ)" userId="c0c6d73f-7e02-46cd-94fb-9b9dea4efcc5" providerId="ADAL" clId="{84E6FE51-A73E-4D2F-9B8B-6939EA140B38}" dt="2026-04-08T07:41:42.450" v="164" actId="14100"/>
          <ac:spMkLst>
            <pc:docMk/>
            <pc:sldMk cId="4177460198" sldId="2145708259"/>
            <ac:spMk id="10" creationId="{E1671FD4-84DA-24C3-F79D-42B32D65FCB6}"/>
          </ac:spMkLst>
        </pc:spChg>
      </pc:sldChg>
      <pc:sldChg chg="modSp mod">
        <pc:chgData name="Muir Anet (DHQ)" userId="c0c6d73f-7e02-46cd-94fb-9b9dea4efcc5" providerId="ADAL" clId="{84E6FE51-A73E-4D2F-9B8B-6939EA140B38}" dt="2026-04-07T08:31:20.001" v="9" actId="6549"/>
        <pc:sldMkLst>
          <pc:docMk/>
          <pc:sldMk cId="1909343921" sldId="2145708260"/>
        </pc:sldMkLst>
        <pc:spChg chg="mod">
          <ac:chgData name="Muir Anet (DHQ)" userId="c0c6d73f-7e02-46cd-94fb-9b9dea4efcc5" providerId="ADAL" clId="{84E6FE51-A73E-4D2F-9B8B-6939EA140B38}" dt="2026-04-07T08:31:20.001" v="9" actId="6549"/>
          <ac:spMkLst>
            <pc:docMk/>
            <pc:sldMk cId="1909343921" sldId="2145708260"/>
            <ac:spMk id="10" creationId="{CE0E376F-960E-7A1A-F947-667383CAF213}"/>
          </ac:spMkLst>
        </pc:spChg>
      </pc:sldChg>
      <pc:sldChg chg="modSp mod">
        <pc:chgData name="Muir Anet (DHQ)" userId="c0c6d73f-7e02-46cd-94fb-9b9dea4efcc5" providerId="ADAL" clId="{84E6FE51-A73E-4D2F-9B8B-6939EA140B38}" dt="2026-04-07T08:33:26.672" v="18" actId="6549"/>
        <pc:sldMkLst>
          <pc:docMk/>
          <pc:sldMk cId="2027719730" sldId="2145708262"/>
        </pc:sldMkLst>
        <pc:spChg chg="mod">
          <ac:chgData name="Muir Anet (DHQ)" userId="c0c6d73f-7e02-46cd-94fb-9b9dea4efcc5" providerId="ADAL" clId="{84E6FE51-A73E-4D2F-9B8B-6939EA140B38}" dt="2026-04-07T08:33:26.672" v="18" actId="6549"/>
          <ac:spMkLst>
            <pc:docMk/>
            <pc:sldMk cId="2027719730" sldId="2145708262"/>
            <ac:spMk id="3" creationId="{E4F4D2BB-9449-F764-8C4C-AAA209A52641}"/>
          </ac:spMkLst>
        </pc:spChg>
      </pc:sldChg>
      <pc:sldChg chg="modSp mod">
        <pc:chgData name="Muir Anet (DHQ)" userId="c0c6d73f-7e02-46cd-94fb-9b9dea4efcc5" providerId="ADAL" clId="{84E6FE51-A73E-4D2F-9B8B-6939EA140B38}" dt="2026-04-07T08:34:48.139" v="20" actId="6549"/>
        <pc:sldMkLst>
          <pc:docMk/>
          <pc:sldMk cId="3366196791" sldId="2145708264"/>
        </pc:sldMkLst>
        <pc:spChg chg="mod">
          <ac:chgData name="Muir Anet (DHQ)" userId="c0c6d73f-7e02-46cd-94fb-9b9dea4efcc5" providerId="ADAL" clId="{84E6FE51-A73E-4D2F-9B8B-6939EA140B38}" dt="2026-04-07T08:34:48.139" v="20" actId="6549"/>
          <ac:spMkLst>
            <pc:docMk/>
            <pc:sldMk cId="3366196791" sldId="2145708264"/>
            <ac:spMk id="10" creationId="{E59B6BC3-060F-22E9-C840-6B36CC3A866E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# of WSAs</c:v>
                </c:pt>
              </c:strCache>
            </c:strRef>
          </c:tx>
          <c:spPr>
            <a:solidFill>
              <a:srgbClr val="E12B38"/>
            </a:solidFill>
          </c:spPr>
          <c:explosion val="7"/>
          <c:dPt>
            <c:idx val="0"/>
            <c:bubble3D val="0"/>
            <c:spPr>
              <a:solidFill>
                <a:srgbClr val="E12B38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2273-4A2A-9A10-FFE00A1203C9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2273-4A2A-9A10-FFE00A1203C9}"/>
              </c:ext>
            </c:extLst>
          </c:dPt>
          <c:dPt>
            <c:idx val="2"/>
            <c:bubble3D val="0"/>
            <c:spPr>
              <a:solidFill>
                <a:schemeClr val="bg1">
                  <a:lumMod val="6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2273-4A2A-9A10-FFE00A1203C9}"/>
              </c:ext>
            </c:extLst>
          </c:dPt>
          <c:dPt>
            <c:idx val="3"/>
            <c:bubble3D val="0"/>
            <c:spPr>
              <a:solidFill>
                <a:srgbClr val="92D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B2EC-4C5E-AB18-BB6CDBBDAD27}"/>
              </c:ext>
            </c:extLst>
          </c:dPt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4999999999999997E-2"/>
                      <c:h val="6.796874581885176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2273-4A2A-9A10-FFE00A1203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Critical</c:v>
                </c:pt>
                <c:pt idx="1">
                  <c:v>Poor</c:v>
                </c:pt>
                <c:pt idx="2">
                  <c:v>Average</c:v>
                </c:pt>
                <c:pt idx="3">
                  <c:v>Good and Excellent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</c:v>
                </c:pt>
                <c:pt idx="1">
                  <c:v>6</c:v>
                </c:pt>
                <c:pt idx="2">
                  <c:v>4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73-4A2A-9A10-FFE00A1203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ZA" dirty="0"/>
              <a:t>Status of Implementation</a:t>
            </a:r>
            <a:r>
              <a:rPr lang="en-ZA" baseline="0" dirty="0"/>
              <a:t> </a:t>
            </a:r>
            <a:endParaRPr lang="en-ZA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ZA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Not yet started</c:v>
                </c:pt>
              </c:strCache>
            </c:strRef>
          </c:tx>
          <c:spPr>
            <a:solidFill>
              <a:srgbClr val="E32F40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Res 1.5</c:v>
                </c:pt>
                <c:pt idx="1">
                  <c:v>Res 1.3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24</c:v>
                </c:pt>
                <c:pt idx="1">
                  <c:v>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5A-48F4-B415-9B1CE782C03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Less than 50%</c:v>
                </c:pt>
              </c:strCache>
            </c:strRef>
          </c:tx>
          <c:spPr>
            <a:solidFill>
              <a:srgbClr val="FFC100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Res 1.5</c:v>
                </c:pt>
                <c:pt idx="1">
                  <c:v>Res 1.3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35A-48F4-B415-9B1CE782C03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More than 50%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Res 1.5</c:v>
                </c:pt>
                <c:pt idx="1">
                  <c:v>Res 1.3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65</c:v>
                </c:pt>
                <c:pt idx="1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35A-48F4-B415-9B1CE782C03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Achieved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Res 1.5</c:v>
                </c:pt>
                <c:pt idx="1">
                  <c:v>Res 1.3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12</c:v>
                </c:pt>
                <c:pt idx="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35A-48F4-B415-9B1CE782C037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Not Applicable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Res 1.5</c:v>
                </c:pt>
                <c:pt idx="1">
                  <c:v>Res 1.3</c:v>
                </c:pt>
              </c:strCache>
            </c:strRef>
          </c:cat>
          <c:val>
            <c:numRef>
              <c:f>Sheet1!$F$2:$F$3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35A-48F4-B415-9B1CE782C0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1744225919"/>
        <c:axId val="1744229279"/>
      </c:barChart>
      <c:catAx>
        <c:axId val="17442259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4229279"/>
        <c:crosses val="autoZero"/>
        <c:auto val="1"/>
        <c:lblAlgn val="ctr"/>
        <c:lblOffset val="100"/>
        <c:noMultiLvlLbl val="0"/>
      </c:catAx>
      <c:valAx>
        <c:axId val="17442292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42259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ZA" dirty="0"/>
              <a:t>Status of Implementation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ZA"/>
        </a:p>
      </c:txPr>
    </c:title>
    <c:autoTitleDeleted val="0"/>
    <c:plotArea>
      <c:layout>
        <c:manualLayout>
          <c:layoutTarget val="inner"/>
          <c:xMode val="edge"/>
          <c:yMode val="edge"/>
          <c:x val="6.1489911417322837E-2"/>
          <c:y val="7.683896999051619E-2"/>
          <c:w val="0.79476008858267722"/>
          <c:h val="0.76748654235442038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Not yet started</c:v>
                </c:pt>
              </c:strCache>
            </c:strRef>
          </c:tx>
          <c:spPr>
            <a:solidFill>
              <a:srgbClr val="E32F40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Res 2.2</c:v>
                </c:pt>
                <c:pt idx="1">
                  <c:v>Res 2.8</c:v>
                </c:pt>
                <c:pt idx="2">
                  <c:v>Res 2.9</c:v>
                </c:pt>
                <c:pt idx="3">
                  <c:v>Res 2.12</c:v>
                </c:pt>
                <c:pt idx="4">
                  <c:v>Res 2.11</c:v>
                </c:pt>
                <c:pt idx="5">
                  <c:v>Res 2.14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24</c:v>
                </c:pt>
                <c:pt idx="3">
                  <c:v>24</c:v>
                </c:pt>
                <c:pt idx="4">
                  <c:v>6</c:v>
                </c:pt>
                <c:pt idx="5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5A-48F4-B415-9B1CE782C03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Less than 50%</c:v>
                </c:pt>
              </c:strCache>
            </c:strRef>
          </c:tx>
          <c:spPr>
            <a:solidFill>
              <a:srgbClr val="FFC100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Res 2.2</c:v>
                </c:pt>
                <c:pt idx="1">
                  <c:v>Res 2.8</c:v>
                </c:pt>
                <c:pt idx="2">
                  <c:v>Res 2.9</c:v>
                </c:pt>
                <c:pt idx="3">
                  <c:v>Res 2.12</c:v>
                </c:pt>
                <c:pt idx="4">
                  <c:v>Res 2.11</c:v>
                </c:pt>
                <c:pt idx="5">
                  <c:v>Res 2.14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6</c:v>
                </c:pt>
                <c:pt idx="1">
                  <c:v>65</c:v>
                </c:pt>
                <c:pt idx="2">
                  <c:v>53</c:v>
                </c:pt>
                <c:pt idx="3">
                  <c:v>53</c:v>
                </c:pt>
                <c:pt idx="4">
                  <c:v>24</c:v>
                </c:pt>
                <c:pt idx="5">
                  <c:v>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35A-48F4-B415-9B1CE782C03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More than 50%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Res 2.2</c:v>
                </c:pt>
                <c:pt idx="1">
                  <c:v>Res 2.8</c:v>
                </c:pt>
                <c:pt idx="2">
                  <c:v>Res 2.9</c:v>
                </c:pt>
                <c:pt idx="3">
                  <c:v>Res 2.12</c:v>
                </c:pt>
                <c:pt idx="4">
                  <c:v>Res 2.11</c:v>
                </c:pt>
                <c:pt idx="5">
                  <c:v>Res 2.14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6</c:v>
                </c:pt>
                <c:pt idx="1">
                  <c:v>24</c:v>
                </c:pt>
                <c:pt idx="2">
                  <c:v>24</c:v>
                </c:pt>
                <c:pt idx="3">
                  <c:v>0</c:v>
                </c:pt>
                <c:pt idx="4">
                  <c:v>6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35A-48F4-B415-9B1CE782C03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Achieved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Res 2.2</c:v>
                </c:pt>
                <c:pt idx="1">
                  <c:v>Res 2.8</c:v>
                </c:pt>
                <c:pt idx="2">
                  <c:v>Res 2.9</c:v>
                </c:pt>
                <c:pt idx="3">
                  <c:v>Res 2.12</c:v>
                </c:pt>
                <c:pt idx="4">
                  <c:v>Res 2.11</c:v>
                </c:pt>
                <c:pt idx="5">
                  <c:v>Res 2.14</c:v>
                </c:pt>
              </c:strCache>
            </c:strRef>
          </c:cat>
          <c:val>
            <c:numRef>
              <c:f>Sheet1!$E$2:$E$7</c:f>
              <c:numCache>
                <c:formatCode>General</c:formatCode>
                <c:ptCount val="6"/>
                <c:pt idx="0">
                  <c:v>47</c:v>
                </c:pt>
                <c:pt idx="1">
                  <c:v>12</c:v>
                </c:pt>
                <c:pt idx="2">
                  <c:v>0</c:v>
                </c:pt>
                <c:pt idx="3">
                  <c:v>24</c:v>
                </c:pt>
                <c:pt idx="4">
                  <c:v>65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35A-48F4-B415-9B1CE782C037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Not Applicable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Res 2.2</c:v>
                </c:pt>
                <c:pt idx="1">
                  <c:v>Res 2.8</c:v>
                </c:pt>
                <c:pt idx="2">
                  <c:v>Res 2.9</c:v>
                </c:pt>
                <c:pt idx="3">
                  <c:v>Res 2.12</c:v>
                </c:pt>
                <c:pt idx="4">
                  <c:v>Res 2.11</c:v>
                </c:pt>
                <c:pt idx="5">
                  <c:v>Res 2.14</c:v>
                </c:pt>
              </c:strCache>
            </c:strRef>
          </c:cat>
          <c:val>
            <c:numRef>
              <c:f>Sheet1!$F$2:$F$7</c:f>
              <c:numCache>
                <c:formatCode>General</c:formatCode>
                <c:ptCount val="6"/>
                <c:pt idx="0">
                  <c:v>41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35A-48F4-B415-9B1CE782C0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1744225919"/>
        <c:axId val="1744229279"/>
      </c:barChart>
      <c:catAx>
        <c:axId val="17442259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4229279"/>
        <c:crosses val="autoZero"/>
        <c:auto val="1"/>
        <c:lblAlgn val="ctr"/>
        <c:lblOffset val="100"/>
        <c:noMultiLvlLbl val="0"/>
      </c:catAx>
      <c:valAx>
        <c:axId val="17442292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42259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ZA" dirty="0"/>
              <a:t>Status of Implementation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ZA"/>
        </a:p>
      </c:txPr>
    </c:title>
    <c:autoTitleDeleted val="0"/>
    <c:plotArea>
      <c:layout>
        <c:manualLayout>
          <c:layoutTarget val="inner"/>
          <c:xMode val="edge"/>
          <c:yMode val="edge"/>
          <c:x val="9.9255568342837733E-2"/>
          <c:y val="8.1749901153080326E-2"/>
          <c:w val="0.91351008858267713"/>
          <c:h val="0.76748654235442038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Not yet started</c:v>
                </c:pt>
              </c:strCache>
            </c:strRef>
          </c:tx>
          <c:spPr>
            <a:solidFill>
              <a:srgbClr val="E32F40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4"/>
                <c:pt idx="0">
                  <c:v>Res 3.1</c:v>
                </c:pt>
                <c:pt idx="1">
                  <c:v>Res 3.3</c:v>
                </c:pt>
                <c:pt idx="2">
                  <c:v>Res 3.7</c:v>
                </c:pt>
                <c:pt idx="3">
                  <c:v>Res 3.8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0</c:v>
                </c:pt>
                <c:pt idx="1">
                  <c:v>12</c:v>
                </c:pt>
                <c:pt idx="2">
                  <c:v>0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1F-4964-8464-F4C670718B1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Less than 50%</c:v>
                </c:pt>
              </c:strCache>
            </c:strRef>
          </c:tx>
          <c:spPr>
            <a:solidFill>
              <a:srgbClr val="FFC100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4"/>
                <c:pt idx="0">
                  <c:v>Res 3.1</c:v>
                </c:pt>
                <c:pt idx="1">
                  <c:v>Res 3.3</c:v>
                </c:pt>
                <c:pt idx="2">
                  <c:v>Res 3.7</c:v>
                </c:pt>
                <c:pt idx="3">
                  <c:v>Res 3.8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0</c:v>
                </c:pt>
                <c:pt idx="1">
                  <c:v>71</c:v>
                </c:pt>
                <c:pt idx="2">
                  <c:v>47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51F-4964-8464-F4C670718B1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More than 50%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4"/>
                <c:pt idx="0">
                  <c:v>Res 3.1</c:v>
                </c:pt>
                <c:pt idx="1">
                  <c:v>Res 3.3</c:v>
                </c:pt>
                <c:pt idx="2">
                  <c:v>Res 3.7</c:v>
                </c:pt>
                <c:pt idx="3">
                  <c:v>Res 3.8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0</c:v>
                </c:pt>
                <c:pt idx="1">
                  <c:v>18</c:v>
                </c:pt>
                <c:pt idx="2">
                  <c:v>0</c:v>
                </c:pt>
                <c:pt idx="3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51F-4964-8464-F4C670718B1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Achieved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4"/>
                <c:pt idx="0">
                  <c:v>Res 3.1</c:v>
                </c:pt>
                <c:pt idx="1">
                  <c:v>Res 3.3</c:v>
                </c:pt>
                <c:pt idx="2">
                  <c:v>Res 3.7</c:v>
                </c:pt>
                <c:pt idx="3">
                  <c:v>Res 3.8</c:v>
                </c:pt>
              </c:strCache>
            </c:strRef>
          </c:cat>
          <c:val>
            <c:numRef>
              <c:f>Sheet1!$E$2:$E$7</c:f>
              <c:numCache>
                <c:formatCode>General</c:formatCode>
                <c:ptCount val="6"/>
                <c:pt idx="0">
                  <c:v>100</c:v>
                </c:pt>
                <c:pt idx="1">
                  <c:v>0</c:v>
                </c:pt>
                <c:pt idx="2">
                  <c:v>52</c:v>
                </c:pt>
                <c:pt idx="3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51F-4964-8464-F4C670718B1D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Not Applicable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4"/>
                <c:pt idx="0">
                  <c:v>Res 3.1</c:v>
                </c:pt>
                <c:pt idx="1">
                  <c:v>Res 3.3</c:v>
                </c:pt>
                <c:pt idx="2">
                  <c:v>Res 3.7</c:v>
                </c:pt>
                <c:pt idx="3">
                  <c:v>Res 3.8</c:v>
                </c:pt>
              </c:strCache>
            </c:strRef>
          </c:cat>
          <c:val>
            <c:numRef>
              <c:f>Sheet1!$F$2:$F$7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51F-4964-8464-F4C670718B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1744225919"/>
        <c:axId val="1744229279"/>
      </c:barChart>
      <c:catAx>
        <c:axId val="17442259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4229279"/>
        <c:crosses val="autoZero"/>
        <c:auto val="1"/>
        <c:lblAlgn val="ctr"/>
        <c:lblOffset val="100"/>
        <c:noMultiLvlLbl val="0"/>
      </c:catAx>
      <c:valAx>
        <c:axId val="17442292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42259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8759624056623393E-2"/>
          <c:y val="0.92577793138325537"/>
          <c:w val="0.58526814597677046"/>
          <c:h val="7.422206861674464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ZA" dirty="0"/>
              <a:t>Status of Implementation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ZA"/>
        </a:p>
      </c:txPr>
    </c:title>
    <c:autoTitleDeleted val="0"/>
    <c:plotArea>
      <c:layout>
        <c:manualLayout>
          <c:layoutTarget val="inner"/>
          <c:xMode val="edge"/>
          <c:yMode val="edge"/>
          <c:x val="9.9255568342837733E-2"/>
          <c:y val="8.1749901153080326E-2"/>
          <c:w val="0.91351008858267713"/>
          <c:h val="0.76748654235442038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Not yet started</c:v>
                </c:pt>
              </c:strCache>
            </c:strRef>
          </c:tx>
          <c:spPr>
            <a:solidFill>
              <a:srgbClr val="E32F40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Res 3.10</c:v>
                </c:pt>
                <c:pt idx="1">
                  <c:v>Res 3.11</c:v>
                </c:pt>
                <c:pt idx="2">
                  <c:v>Res 3.5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</c:v>
                </c:pt>
                <c:pt idx="1">
                  <c:v>88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EA-48CC-B440-8B767791D10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Less than 50%</c:v>
                </c:pt>
              </c:strCache>
            </c:strRef>
          </c:tx>
          <c:spPr>
            <a:solidFill>
              <a:srgbClr val="FFC100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Res 3.10</c:v>
                </c:pt>
                <c:pt idx="1">
                  <c:v>Res 3.11</c:v>
                </c:pt>
                <c:pt idx="2">
                  <c:v>Res 3.5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18</c:v>
                </c:pt>
                <c:pt idx="1">
                  <c:v>6</c:v>
                </c:pt>
                <c:pt idx="2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7EA-48CC-B440-8B767791D10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More than 50%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Res 3.10</c:v>
                </c:pt>
                <c:pt idx="1">
                  <c:v>Res 3.11</c:v>
                </c:pt>
                <c:pt idx="2">
                  <c:v>Res 3.5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7EA-48CC-B440-8B767791D10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Achieved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Res 3.10</c:v>
                </c:pt>
                <c:pt idx="1">
                  <c:v>Res 3.11</c:v>
                </c:pt>
                <c:pt idx="2">
                  <c:v>Res 3.5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76</c:v>
                </c:pt>
                <c:pt idx="1">
                  <c:v>6</c:v>
                </c:pt>
                <c:pt idx="2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7EA-48CC-B440-8B767791D109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Not Applicable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Res 3.10</c:v>
                </c:pt>
                <c:pt idx="1">
                  <c:v>Res 3.11</c:v>
                </c:pt>
                <c:pt idx="2">
                  <c:v>Res 3.5</c:v>
                </c:pt>
              </c:strCache>
            </c:strRef>
          </c:cat>
          <c:val>
            <c:numRef>
              <c:f>Sheet1!$F$2:$F$4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7EA-48CC-B440-8B767791D1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1744225919"/>
        <c:axId val="1744229279"/>
      </c:barChart>
      <c:catAx>
        <c:axId val="17442259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4229279"/>
        <c:crosses val="autoZero"/>
        <c:auto val="1"/>
        <c:lblAlgn val="ctr"/>
        <c:lblOffset val="100"/>
        <c:noMultiLvlLbl val="0"/>
      </c:catAx>
      <c:valAx>
        <c:axId val="17442292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42259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4305390749664624"/>
          <c:y val="0.92577795184704248"/>
          <c:w val="0.58526814597677046"/>
          <c:h val="7.422206861674464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ZA" dirty="0"/>
              <a:t>Status of Implementation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ZA"/>
        </a:p>
      </c:txPr>
    </c:title>
    <c:autoTitleDeleted val="0"/>
    <c:plotArea>
      <c:layout>
        <c:manualLayout>
          <c:layoutTarget val="inner"/>
          <c:xMode val="edge"/>
          <c:yMode val="edge"/>
          <c:x val="9.9255568342837733E-2"/>
          <c:y val="8.1749901153080326E-2"/>
          <c:w val="0.91351008858267713"/>
          <c:h val="0.76748654235442038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Not yet started</c:v>
                </c:pt>
              </c:strCache>
            </c:strRef>
          </c:tx>
          <c:spPr>
            <a:solidFill>
              <a:srgbClr val="E32F40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Res 3.6</c:v>
                </c:pt>
                <c:pt idx="1">
                  <c:v>Res 3.9</c:v>
                </c:pt>
                <c:pt idx="2">
                  <c:v>Res 3.12</c:v>
                </c:pt>
                <c:pt idx="3">
                  <c:v>Res 3.13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</c:v>
                </c:pt>
                <c:pt idx="1">
                  <c:v>6</c:v>
                </c:pt>
                <c:pt idx="2">
                  <c:v>0</c:v>
                </c:pt>
                <c:pt idx="3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ED-4153-995D-85C2D69D4AA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Less than 50%</c:v>
                </c:pt>
              </c:strCache>
            </c:strRef>
          </c:tx>
          <c:spPr>
            <a:solidFill>
              <a:srgbClr val="FFC100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Res 3.6</c:v>
                </c:pt>
                <c:pt idx="1">
                  <c:v>Res 3.9</c:v>
                </c:pt>
                <c:pt idx="2">
                  <c:v>Res 3.12</c:v>
                </c:pt>
                <c:pt idx="3">
                  <c:v>Res 3.13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76</c:v>
                </c:pt>
                <c:pt idx="1">
                  <c:v>24</c:v>
                </c:pt>
                <c:pt idx="2">
                  <c:v>29</c:v>
                </c:pt>
                <c:pt idx="3">
                  <c:v>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7ED-4153-995D-85C2D69D4AA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More than 50%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Res 3.6</c:v>
                </c:pt>
                <c:pt idx="1">
                  <c:v>Res 3.9</c:v>
                </c:pt>
                <c:pt idx="2">
                  <c:v>Res 3.12</c:v>
                </c:pt>
                <c:pt idx="3">
                  <c:v>Res 3.13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12</c:v>
                </c:pt>
                <c:pt idx="1">
                  <c:v>0</c:v>
                </c:pt>
                <c:pt idx="2">
                  <c:v>29</c:v>
                </c:pt>
                <c:pt idx="3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7ED-4153-995D-85C2D69D4AA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Achieved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Res 3.6</c:v>
                </c:pt>
                <c:pt idx="1">
                  <c:v>Res 3.9</c:v>
                </c:pt>
                <c:pt idx="2">
                  <c:v>Res 3.12</c:v>
                </c:pt>
                <c:pt idx="3">
                  <c:v>Res 3.13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6</c:v>
                </c:pt>
                <c:pt idx="1">
                  <c:v>41</c:v>
                </c:pt>
                <c:pt idx="2">
                  <c:v>41</c:v>
                </c:pt>
                <c:pt idx="3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7ED-4153-995D-85C2D69D4AA0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Not Applicable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Res 3.6</c:v>
                </c:pt>
                <c:pt idx="1">
                  <c:v>Res 3.9</c:v>
                </c:pt>
                <c:pt idx="2">
                  <c:v>Res 3.12</c:v>
                </c:pt>
                <c:pt idx="3">
                  <c:v>Res 3.13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7ED-4153-995D-85C2D69D4A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1744225919"/>
        <c:axId val="1744229279"/>
      </c:barChart>
      <c:catAx>
        <c:axId val="17442259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4229279"/>
        <c:crosses val="autoZero"/>
        <c:auto val="1"/>
        <c:lblAlgn val="ctr"/>
        <c:lblOffset val="100"/>
        <c:noMultiLvlLbl val="0"/>
      </c:catAx>
      <c:valAx>
        <c:axId val="17442292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42259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4305390749664624"/>
          <c:y val="0.92577795184704248"/>
          <c:w val="0.58526814597677046"/>
          <c:h val="7.422206861674464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ZA" dirty="0"/>
              <a:t>Status of Implementation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ZA"/>
        </a:p>
      </c:txPr>
    </c:title>
    <c:autoTitleDeleted val="0"/>
    <c:plotArea>
      <c:layout>
        <c:manualLayout>
          <c:layoutTarget val="inner"/>
          <c:xMode val="edge"/>
          <c:yMode val="edge"/>
          <c:x val="9.9255568342837733E-2"/>
          <c:y val="7.2271045997264194E-2"/>
          <c:w val="0.91351008858267713"/>
          <c:h val="0.76748654235442038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Not yet started</c:v>
                </c:pt>
              </c:strCache>
            </c:strRef>
          </c:tx>
          <c:spPr>
            <a:solidFill>
              <a:srgbClr val="E32F40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Res 3.14</c:v>
                </c:pt>
                <c:pt idx="1">
                  <c:v>Res 3.17</c:v>
                </c:pt>
                <c:pt idx="2">
                  <c:v>Res 3.18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35</c:v>
                </c:pt>
                <c:pt idx="1">
                  <c:v>6</c:v>
                </c:pt>
                <c:pt idx="2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ED-4153-995D-85C2D69D4AA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Less than 50%</c:v>
                </c:pt>
              </c:strCache>
            </c:strRef>
          </c:tx>
          <c:spPr>
            <a:solidFill>
              <a:srgbClr val="FFC100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Res 3.14</c:v>
                </c:pt>
                <c:pt idx="1">
                  <c:v>Res 3.17</c:v>
                </c:pt>
                <c:pt idx="2">
                  <c:v>Res 3.18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47</c:v>
                </c:pt>
                <c:pt idx="1">
                  <c:v>65</c:v>
                </c:pt>
                <c:pt idx="2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7ED-4153-995D-85C2D69D4AA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More than 50%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Res 3.14</c:v>
                </c:pt>
                <c:pt idx="1">
                  <c:v>Res 3.17</c:v>
                </c:pt>
                <c:pt idx="2">
                  <c:v>Res 3.18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0</c:v>
                </c:pt>
                <c:pt idx="1">
                  <c:v>12</c:v>
                </c:pt>
                <c:pt idx="2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7ED-4153-995D-85C2D69D4AA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Achieved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Res 3.14</c:v>
                </c:pt>
                <c:pt idx="1">
                  <c:v>Res 3.17</c:v>
                </c:pt>
                <c:pt idx="2">
                  <c:v>Res 3.18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18</c:v>
                </c:pt>
                <c:pt idx="1">
                  <c:v>18</c:v>
                </c:pt>
                <c:pt idx="2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7ED-4153-995D-85C2D69D4AA0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Not Applicable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Res 3.14</c:v>
                </c:pt>
                <c:pt idx="1">
                  <c:v>Res 3.17</c:v>
                </c:pt>
                <c:pt idx="2">
                  <c:v>Res 3.18</c:v>
                </c:pt>
              </c:strCache>
            </c:strRef>
          </c:cat>
          <c:val>
            <c:numRef>
              <c:f>Sheet1!$F$2:$F$4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7ED-4153-995D-85C2D69D4A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1744225919"/>
        <c:axId val="1744229279"/>
      </c:barChart>
      <c:catAx>
        <c:axId val="17442259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4229279"/>
        <c:crosses val="autoZero"/>
        <c:auto val="1"/>
        <c:lblAlgn val="ctr"/>
        <c:lblOffset val="100"/>
        <c:noMultiLvlLbl val="0"/>
      </c:catAx>
      <c:valAx>
        <c:axId val="17442292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42259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4305390749664624"/>
          <c:y val="0.92577795184704248"/>
          <c:w val="0.58526814597677046"/>
          <c:h val="7.422206861674464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ZA" dirty="0"/>
              <a:t>Status of Implementation</a:t>
            </a:r>
            <a:r>
              <a:rPr lang="en-ZA" baseline="0" dirty="0"/>
              <a:t> </a:t>
            </a:r>
            <a:endParaRPr lang="en-ZA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ZA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Not yet started</c:v>
                </c:pt>
              </c:strCache>
            </c:strRef>
          </c:tx>
          <c:spPr>
            <a:solidFill>
              <a:srgbClr val="E32F40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Res 4.1</c:v>
                </c:pt>
                <c:pt idx="1">
                  <c:v>Res 4.4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</c:v>
                </c:pt>
                <c:pt idx="1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06-4FB0-9914-1D55E38668E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Less than 50%</c:v>
                </c:pt>
              </c:strCache>
            </c:strRef>
          </c:tx>
          <c:spPr>
            <a:solidFill>
              <a:srgbClr val="FFC100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Res 4.1</c:v>
                </c:pt>
                <c:pt idx="1">
                  <c:v>Res 4.4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24</c:v>
                </c:pt>
                <c:pt idx="1">
                  <c:v>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806-4FB0-9914-1D55E38668E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More than 50%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Res 4.1</c:v>
                </c:pt>
                <c:pt idx="1">
                  <c:v>Res 4.4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0</c:v>
                </c:pt>
                <c:pt idx="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806-4FB0-9914-1D55E38668E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Achieved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Res 4.1</c:v>
                </c:pt>
                <c:pt idx="1">
                  <c:v>Res 4.4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76</c:v>
                </c:pt>
                <c:pt idx="1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806-4FB0-9914-1D55E38668EE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Not Applicable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Res 4.1</c:v>
                </c:pt>
                <c:pt idx="1">
                  <c:v>Res 4.4</c:v>
                </c:pt>
              </c:strCache>
            </c:strRef>
          </c:cat>
          <c:val>
            <c:numRef>
              <c:f>Sheet1!$F$2:$F$3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806-4FB0-9914-1D55E38668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1744225919"/>
        <c:axId val="1744229279"/>
      </c:barChart>
      <c:catAx>
        <c:axId val="17442259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4229279"/>
        <c:crosses val="autoZero"/>
        <c:auto val="1"/>
        <c:lblAlgn val="ctr"/>
        <c:lblOffset val="100"/>
        <c:noMultiLvlLbl val="0"/>
      </c:catAx>
      <c:valAx>
        <c:axId val="17442292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42259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ZA" dirty="0"/>
              <a:t>Status of Implementation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ZA"/>
        </a:p>
      </c:txPr>
    </c:title>
    <c:autoTitleDeleted val="0"/>
    <c:plotArea>
      <c:layout>
        <c:manualLayout>
          <c:layoutTarget val="inner"/>
          <c:xMode val="edge"/>
          <c:yMode val="edge"/>
          <c:x val="9.9255568342837733E-2"/>
          <c:y val="7.2271045997264194E-2"/>
          <c:w val="0.91351008858267713"/>
          <c:h val="0.76748654235442038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Not yet started</c:v>
                </c:pt>
              </c:strCache>
            </c:strRef>
          </c:tx>
          <c:spPr>
            <a:solidFill>
              <a:srgbClr val="E32F40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Res 5.1</c:v>
                </c:pt>
                <c:pt idx="1">
                  <c:v>Res 5.3</c:v>
                </c:pt>
                <c:pt idx="2">
                  <c:v>Res 5.4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12</c:v>
                </c:pt>
                <c:pt idx="1">
                  <c:v>12</c:v>
                </c:pt>
                <c:pt idx="2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73-43E0-AB9C-E9D00FA9EAE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Less than 50%</c:v>
                </c:pt>
              </c:strCache>
            </c:strRef>
          </c:tx>
          <c:spPr>
            <a:solidFill>
              <a:srgbClr val="FFC100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Res 5.1</c:v>
                </c:pt>
                <c:pt idx="1">
                  <c:v>Res 5.3</c:v>
                </c:pt>
                <c:pt idx="2">
                  <c:v>Res 5.4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53</c:v>
                </c:pt>
                <c:pt idx="1">
                  <c:v>47</c:v>
                </c:pt>
                <c:pt idx="2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173-43E0-AB9C-E9D00FA9EAE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More than 50%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Res 5.1</c:v>
                </c:pt>
                <c:pt idx="1">
                  <c:v>Res 5.3</c:v>
                </c:pt>
                <c:pt idx="2">
                  <c:v>Res 5.4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12</c:v>
                </c:pt>
                <c:pt idx="1">
                  <c:v>6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173-43E0-AB9C-E9D00FA9EAE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Achieved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Res 5.1</c:v>
                </c:pt>
                <c:pt idx="1">
                  <c:v>Res 5.3</c:v>
                </c:pt>
                <c:pt idx="2">
                  <c:v>Res 5.4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24</c:v>
                </c:pt>
                <c:pt idx="1">
                  <c:v>35</c:v>
                </c:pt>
                <c:pt idx="2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173-43E0-AB9C-E9D00FA9EAE7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Not Applicable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Res 5.1</c:v>
                </c:pt>
                <c:pt idx="1">
                  <c:v>Res 5.3</c:v>
                </c:pt>
                <c:pt idx="2">
                  <c:v>Res 5.4</c:v>
                </c:pt>
              </c:strCache>
            </c:strRef>
          </c:cat>
          <c:val>
            <c:numRef>
              <c:f>Sheet1!$F$2:$F$4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173-43E0-AB9C-E9D00FA9EA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1744225919"/>
        <c:axId val="1744229279"/>
      </c:barChart>
      <c:catAx>
        <c:axId val="17442259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4229279"/>
        <c:crosses val="autoZero"/>
        <c:auto val="1"/>
        <c:lblAlgn val="ctr"/>
        <c:lblOffset val="100"/>
        <c:noMultiLvlLbl val="0"/>
      </c:catAx>
      <c:valAx>
        <c:axId val="17442292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42259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4305390749664624"/>
          <c:y val="0.92577795184704248"/>
          <c:w val="0.58526814597677046"/>
          <c:h val="7.422206861674464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CCEC7A9-28A3-9AF1-DDF8-95FC2C02739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D11E3F-3BBB-0590-8701-8980CD77BF8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A04809-080B-4C8F-9A2F-452F19E3065D}" type="datetimeFigureOut">
              <a:rPr lang="en-ZA" smtClean="0"/>
              <a:t>2026/04/08</a:t>
            </a:fld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A3FB52-8502-3B08-25B6-EFB2C42712D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78BF55-8BA1-9ED0-66E1-4B2048BD04F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321925-D7E1-4D00-9F18-2B4ED1803CE7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7894576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35AB879-45E7-49E3-B6A0-F208C48EB960}" type="datetimeFigureOut">
              <a:rPr lang="x-none" smtClean="0"/>
              <a:t>4/8/2026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1A03F3B-6ECC-475E-BE81-A32D449A22D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76197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42D2A421-5C47-0B49-A6A4-0F919B6F5D3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Powerpoint Anet Muir 2-0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45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325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F5C3951E-630B-4E83-8F94-318D9FB82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7200" y="6588052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4EB9025-4637-4149-8F0E-BA50A7909C56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79411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F5C3951E-630B-4E83-8F94-318D9FB82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1" y="6588052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4EB9025-4637-4149-8F0E-BA50A7909C56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EE8426A-8BF5-4FB5-87D3-85075B2BA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46567"/>
            <a:ext cx="10972800" cy="542262"/>
          </a:xfrm>
          <a:prstGeom prst="rect">
            <a:avLst/>
          </a:prstGeom>
        </p:spPr>
        <p:txBody>
          <a:bodyPr/>
          <a:lstStyle>
            <a:lvl1pPr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81D524-E8E3-4A62-A8F7-E279DD63656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1" y="1147763"/>
            <a:ext cx="10972800" cy="5118566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40256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F5C3951E-630B-4E83-8F94-318D9FB82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1" y="6588052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4EB9025-4637-4149-8F0E-BA50A7909C5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EE8426A-8BF5-4FB5-87D3-85075B2BA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46567"/>
            <a:ext cx="10972800" cy="542262"/>
          </a:xfrm>
          <a:prstGeom prst="rect">
            <a:avLst/>
          </a:prstGeom>
        </p:spPr>
        <p:txBody>
          <a:bodyPr/>
          <a:lstStyle>
            <a:lvl1pPr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81D524-E8E3-4A62-A8F7-E279DD63656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1" y="1147763"/>
            <a:ext cx="10972800" cy="5118566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02864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4BB3BB-9952-4F2F-8983-326E267230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35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0D6449-5AB4-458F-BE55-EAC80575E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35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26EEA2-A03C-4252-B599-391DD7159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35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A353EDE0-7BCA-4CDF-9A43-1C4B031A10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098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ENTER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784F4E7-895B-4D35-AAAA-19EAF0AB1F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800" y="457201"/>
            <a:ext cx="10464800" cy="4159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ZA" altLang="en-US" sz="2100" b="1" dirty="0"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615295"/>
          </a:xfrm>
          <a:prstGeom prst="rect">
            <a:avLst/>
          </a:prstGeom>
        </p:spPr>
        <p:txBody>
          <a:bodyPr/>
          <a:lstStyle>
            <a:lvl1pPr>
              <a:defRPr sz="2100" b="1"/>
            </a:lvl1pPr>
          </a:lstStyle>
          <a:p>
            <a:r>
              <a:rPr lang="en-GB"/>
              <a:t>Click to edit Master title style</a:t>
            </a:r>
            <a:endParaRPr lang="en-Z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78840" y="1458686"/>
            <a:ext cx="10058400" cy="3886200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179071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>
              <a:defRPr/>
            </a:pPr>
            <a:fld id="{882C7E67-1EE8-45B0-BDF4-FB621080F5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115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4514" y="-196537"/>
            <a:ext cx="12924259" cy="7332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813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00" r:id="rId1"/>
    <p:sldLayoutId id="2147485211" r:id="rId2"/>
    <p:sldLayoutId id="2147485163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6570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13" r:id="rId1"/>
    <p:sldLayoutId id="2147485214" r:id="rId2"/>
    <p:sldLayoutId id="2147485215" r:id="rId3"/>
    <p:sldLayoutId id="2147485216" r:id="rId4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9"/>
          <p:cNvSpPr txBox="1">
            <a:spLocks noChangeArrowheads="1"/>
          </p:cNvSpPr>
          <p:nvPr/>
        </p:nvSpPr>
        <p:spPr bwMode="auto">
          <a:xfrm>
            <a:off x="5262420" y="3819361"/>
            <a:ext cx="35970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>
                <a:solidFill>
                  <a:srgbClr val="FFFFFF"/>
                </a:solidFill>
              </a:rPr>
              <a:t>Presented by:      Name Surname</a:t>
            </a:r>
          </a:p>
          <a:p>
            <a:pPr eaLnBrk="1" hangingPunct="1"/>
            <a:r>
              <a:rPr lang="en-US" sz="1200" dirty="0">
                <a:solidFill>
                  <a:srgbClr val="FFFFFF"/>
                </a:solidFill>
              </a:rPr>
              <a:t>Designation:	       Regional Head: Mpumalanga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28070B-9216-966B-632D-CF6BCD6C6209}"/>
              </a:ext>
            </a:extLst>
          </p:cNvPr>
          <p:cNvSpPr txBox="1"/>
          <p:nvPr/>
        </p:nvSpPr>
        <p:spPr>
          <a:xfrm>
            <a:off x="6896100" y="1236784"/>
            <a:ext cx="4914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MINISTERIAL WEBINAR</a:t>
            </a:r>
            <a:endParaRPr lang="en-ZA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28070B-9216-966B-632D-CF6BCD6C6209}"/>
              </a:ext>
            </a:extLst>
          </p:cNvPr>
          <p:cNvSpPr txBox="1"/>
          <p:nvPr/>
        </p:nvSpPr>
        <p:spPr>
          <a:xfrm>
            <a:off x="6921500" y="1541584"/>
            <a:ext cx="52705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 OF THE 2025</a:t>
            </a:r>
          </a:p>
          <a:p>
            <a:pPr algn="r"/>
            <a:r>
              <a:rPr lang="en-US" sz="2400" b="1" dirty="0">
                <a:solidFill>
                  <a:srgbClr val="CC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 AND SANITATION INDABA RESOLUTIONS: </a:t>
            </a:r>
          </a:p>
          <a:p>
            <a:pPr algn="r"/>
            <a:r>
              <a:rPr lang="en-US" sz="2400" b="1" dirty="0">
                <a:solidFill>
                  <a:srgbClr val="CC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Mpumalanga Report</a:t>
            </a:r>
            <a:endParaRPr lang="en-ZA" sz="2400" b="1" dirty="0">
              <a:solidFill>
                <a:srgbClr val="CCFF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28070B-9216-966B-632D-CF6BCD6C6209}"/>
              </a:ext>
            </a:extLst>
          </p:cNvPr>
          <p:cNvSpPr txBox="1"/>
          <p:nvPr/>
        </p:nvSpPr>
        <p:spPr>
          <a:xfrm>
            <a:off x="1271464" y="5296436"/>
            <a:ext cx="1587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FRIDAY, </a:t>
            </a:r>
            <a:br>
              <a:rPr lang="en-GB" sz="1400" b="1" dirty="0">
                <a:solidFill>
                  <a:schemeClr val="bg1"/>
                </a:solidFill>
              </a:rPr>
            </a:br>
            <a:r>
              <a:rPr lang="en-GB" sz="1400" b="1" dirty="0">
                <a:solidFill>
                  <a:schemeClr val="bg1"/>
                </a:solidFill>
              </a:rPr>
              <a:t>10 APRIL 2026</a:t>
            </a:r>
            <a:endParaRPr lang="en-ZA" sz="14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28070B-9216-966B-632D-CF6BCD6C6209}"/>
              </a:ext>
            </a:extLst>
          </p:cNvPr>
          <p:cNvSpPr txBox="1"/>
          <p:nvPr/>
        </p:nvSpPr>
        <p:spPr>
          <a:xfrm>
            <a:off x="3962478" y="5257290"/>
            <a:ext cx="1587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FFFF"/>
                </a:solidFill>
              </a:rPr>
              <a:t>TIME:</a:t>
            </a:r>
            <a:endParaRPr lang="en-ZA" sz="1400" dirty="0">
              <a:solidFill>
                <a:srgbClr val="FFFFFF"/>
              </a:solidFill>
            </a:endParaRPr>
          </a:p>
          <a:p>
            <a:pPr algn="ctr"/>
            <a:r>
              <a:rPr lang="en-GB" sz="1400" b="1" dirty="0">
                <a:solidFill>
                  <a:srgbClr val="FFFFFF"/>
                </a:solidFill>
              </a:rPr>
              <a:t>10:00 to 13:00</a:t>
            </a:r>
            <a:endParaRPr lang="en-ZA" sz="1400" dirty="0">
              <a:solidFill>
                <a:srgbClr val="FFFFFF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28070B-9216-966B-632D-CF6BCD6C6209}"/>
              </a:ext>
            </a:extLst>
          </p:cNvPr>
          <p:cNvSpPr txBox="1"/>
          <p:nvPr/>
        </p:nvSpPr>
        <p:spPr>
          <a:xfrm>
            <a:off x="6529264" y="5080992"/>
            <a:ext cx="16876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FFFF"/>
                </a:solidFill>
              </a:rPr>
              <a:t>VENUE:</a:t>
            </a:r>
            <a:endParaRPr lang="en-ZA" sz="1400" dirty="0">
              <a:solidFill>
                <a:srgbClr val="FFFFFF"/>
              </a:solidFill>
            </a:endParaRPr>
          </a:p>
          <a:p>
            <a:pPr algn="ctr"/>
            <a:r>
              <a:rPr lang="en-GB" sz="1400" b="1" dirty="0">
                <a:solidFill>
                  <a:srgbClr val="FFFFFF"/>
                </a:solidFill>
              </a:rPr>
              <a:t>ZOOM VIRTUAL PLATFORM</a:t>
            </a:r>
            <a:endParaRPr lang="en-ZA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8821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06474A-7B90-CD9E-0C18-5493F5FA48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81E7F436-CB03-7EA4-B3B7-C6BEAE9EABDB}"/>
              </a:ext>
            </a:extLst>
          </p:cNvPr>
          <p:cNvSpPr txBox="1">
            <a:spLocks/>
          </p:cNvSpPr>
          <p:nvPr/>
        </p:nvSpPr>
        <p:spPr>
          <a:xfrm>
            <a:off x="8773897" y="6675437"/>
            <a:ext cx="312375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x-none"/>
            </a:defPPr>
            <a:lvl1pPr marL="0" algn="ctr" defTabSz="914400" rtl="0" eaLnBrk="1" latinLnBrk="0" hangingPunct="1">
              <a:defRPr sz="10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6E6B949B-FF25-4512-A6F3-1B8E765DDD27}" type="slidenum">
              <a:rPr lang="en-US" altLang="en-US" smtClean="0">
                <a:solidFill>
                  <a:schemeClr val="bg1"/>
                </a:solidFill>
              </a:rPr>
              <a:pPr algn="r">
                <a:defRPr/>
              </a:pPr>
              <a:t>10</a:t>
            </a:fld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F688C78-5765-B1A4-EC20-CB1A8ACEBB7B}"/>
              </a:ext>
            </a:extLst>
          </p:cNvPr>
          <p:cNvSpPr txBox="1">
            <a:spLocks/>
          </p:cNvSpPr>
          <p:nvPr/>
        </p:nvSpPr>
        <p:spPr bwMode="auto">
          <a:xfrm>
            <a:off x="-1" y="363220"/>
            <a:ext cx="11897655" cy="4495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475"/>
              </a:lnSpc>
              <a:buNone/>
            </a:pPr>
            <a:r>
              <a:rPr lang="en-US" sz="2800" b="1" dirty="0">
                <a:solidFill>
                  <a:schemeClr val="tx2"/>
                </a:solidFill>
              </a:rPr>
              <a:t>Theme 5: Fighting criminality and corruption in the water and sanitation sector</a:t>
            </a: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E59B6BC3-060F-22E9-C840-6B36CC3A86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6158" y="812800"/>
            <a:ext cx="6461852" cy="5514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>
              <a:lnSpc>
                <a:spcPts val="2475"/>
              </a:lnSpc>
            </a:pPr>
            <a:endParaRPr lang="en-US" sz="1800" b="1" dirty="0">
              <a:solidFill>
                <a:schemeClr val="tx2"/>
              </a:solidFill>
            </a:endParaRPr>
          </a:p>
          <a:p>
            <a:pPr algn="just" eaLnBrk="1" hangingPunct="1">
              <a:lnSpc>
                <a:spcPts val="2475"/>
              </a:lnSpc>
            </a:pPr>
            <a:r>
              <a:rPr lang="en-US" sz="1800" i="1" dirty="0"/>
              <a:t>(5.1) </a:t>
            </a:r>
            <a:r>
              <a:rPr lang="en-US" sz="1800" dirty="0"/>
              <a:t>53% of WSAs reported having started to develop an infrastructure </a:t>
            </a:r>
            <a:r>
              <a:rPr lang="en-US" sz="1800"/>
              <a:t>security strategy, </a:t>
            </a:r>
            <a:r>
              <a:rPr lang="en-US" sz="1800" dirty="0"/>
              <a:t>with 12% reported good progress (&gt;50%) against this resolution, 12% reported no progress and 24% of WSAs in this province achieving the target </a:t>
            </a:r>
          </a:p>
          <a:p>
            <a:pPr algn="just" eaLnBrk="1" hangingPunct="1">
              <a:lnSpc>
                <a:spcPts val="2475"/>
              </a:lnSpc>
            </a:pPr>
            <a:endParaRPr lang="en-US" sz="1800" dirty="0"/>
          </a:p>
          <a:p>
            <a:pPr algn="just" eaLnBrk="1" hangingPunct="1">
              <a:lnSpc>
                <a:spcPts val="2475"/>
              </a:lnSpc>
            </a:pPr>
            <a:r>
              <a:rPr lang="en-US" sz="1800" i="1" dirty="0"/>
              <a:t>(5.3) </a:t>
            </a:r>
            <a:r>
              <a:rPr lang="en-US" sz="1800" dirty="0"/>
              <a:t>47% of WSAs reported having started to implement community education and awareness programmes , with 6% reported good progress (&gt;50%) against this resolution, 12% reported no progress and 35% of WSAs in this province achieving the target</a:t>
            </a:r>
          </a:p>
          <a:p>
            <a:pPr algn="just" eaLnBrk="1" hangingPunct="1">
              <a:lnSpc>
                <a:spcPts val="2475"/>
              </a:lnSpc>
            </a:pPr>
            <a:endParaRPr lang="en-US" sz="1800" dirty="0"/>
          </a:p>
          <a:p>
            <a:pPr algn="just" eaLnBrk="1" hangingPunct="1">
              <a:lnSpc>
                <a:spcPts val="2475"/>
              </a:lnSpc>
            </a:pPr>
            <a:r>
              <a:rPr lang="en-US" sz="1800" dirty="0"/>
              <a:t>(5.4) 47% of WSAs reported considering establishing water committees ,  47% reported no progress and 6% of WSAs in this province achieving the target</a:t>
            </a:r>
          </a:p>
          <a:p>
            <a:pPr algn="just" eaLnBrk="1" hangingPunct="1">
              <a:lnSpc>
                <a:spcPts val="2475"/>
              </a:lnSpc>
            </a:pPr>
            <a:endParaRPr lang="en-US" sz="1800" dirty="0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DCF5DF46-9EBB-FC4C-3E27-E58494BFEB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79428220"/>
              </p:ext>
            </p:extLst>
          </p:nvPr>
        </p:nvGraphicFramePr>
        <p:xfrm>
          <a:off x="203990" y="1030046"/>
          <a:ext cx="5035385" cy="53592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661967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3CFEEC1-FF98-3A92-1409-3B124B80F02E}"/>
              </a:ext>
            </a:extLst>
          </p:cNvPr>
          <p:cNvSpPr txBox="1"/>
          <p:nvPr/>
        </p:nvSpPr>
        <p:spPr>
          <a:xfrm>
            <a:off x="-100207" y="5098774"/>
            <a:ext cx="9403234" cy="92333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ZA" sz="5400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41868198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22AD681-B194-A946-D02F-B8BDA7F86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EB9025-4637-4149-8F0E-BA50A7909C56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4734588-6E37-705D-CA2C-6078639E8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023" y="331186"/>
            <a:ext cx="10972800" cy="542262"/>
          </a:xfrm>
        </p:spPr>
        <p:txBody>
          <a:bodyPr/>
          <a:lstStyle/>
          <a:p>
            <a:pPr algn="l"/>
            <a:r>
              <a:rPr lang="en-ZA" dirty="0">
                <a:latin typeface="+mn-lt"/>
              </a:rPr>
              <a:t>Water Service Authorities in Mpumalanga Province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A110CB-EF58-BFEC-00AE-ED54DE06F1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86080" y="1256059"/>
            <a:ext cx="10972800" cy="5808921"/>
          </a:xfrm>
        </p:spPr>
        <p:txBody>
          <a:bodyPr numCol="2"/>
          <a:lstStyle/>
          <a:p>
            <a:r>
              <a:rPr lang="en-ZA" sz="2400" dirty="0">
                <a:latin typeface="+mn-lt"/>
              </a:rPr>
              <a:t>Albert Luthuli Local Municipality</a:t>
            </a:r>
          </a:p>
          <a:p>
            <a:r>
              <a:rPr lang="en-ZA" sz="2400" dirty="0">
                <a:latin typeface="+mn-lt"/>
              </a:rPr>
              <a:t>Bushbuckridge Local Municipality</a:t>
            </a:r>
          </a:p>
          <a:p>
            <a:r>
              <a:rPr lang="en-ZA" sz="2400" dirty="0">
                <a:latin typeface="+mn-lt"/>
              </a:rPr>
              <a:t>Dipaleseng Local Municipality</a:t>
            </a:r>
          </a:p>
          <a:p>
            <a:r>
              <a:rPr lang="en-ZA" sz="2400" dirty="0">
                <a:latin typeface="+mn-lt"/>
              </a:rPr>
              <a:t>Msukaligwa Local Municipality</a:t>
            </a:r>
          </a:p>
          <a:p>
            <a:r>
              <a:rPr lang="en-ZA" sz="2400" dirty="0">
                <a:latin typeface="+mn-lt"/>
              </a:rPr>
              <a:t>Pixley Ka Seme Local Municipality</a:t>
            </a:r>
          </a:p>
          <a:p>
            <a:r>
              <a:rPr lang="en-ZA" sz="2400" dirty="0">
                <a:latin typeface="+mn-lt"/>
              </a:rPr>
              <a:t>Thaba </a:t>
            </a:r>
            <a:r>
              <a:rPr lang="en-ZA" sz="2400" dirty="0" err="1">
                <a:latin typeface="+mn-lt"/>
              </a:rPr>
              <a:t>Chweu</a:t>
            </a:r>
            <a:r>
              <a:rPr lang="en-ZA" sz="2400" dirty="0">
                <a:latin typeface="+mn-lt"/>
              </a:rPr>
              <a:t> Local Municipality</a:t>
            </a:r>
          </a:p>
          <a:p>
            <a:r>
              <a:rPr lang="en-ZA" sz="2400" dirty="0">
                <a:latin typeface="+mn-lt"/>
              </a:rPr>
              <a:t>Emakhazeni Local Municipality</a:t>
            </a:r>
          </a:p>
          <a:p>
            <a:r>
              <a:rPr lang="en-ZA" sz="2400" dirty="0">
                <a:latin typeface="+mn-lt"/>
              </a:rPr>
              <a:t>Emalahleni Local Municipality</a:t>
            </a:r>
          </a:p>
          <a:p>
            <a:endParaRPr lang="en-ZA" sz="2400" dirty="0">
              <a:latin typeface="+mn-lt"/>
            </a:endParaRPr>
          </a:p>
          <a:p>
            <a:endParaRPr lang="en-ZA" sz="2400" dirty="0">
              <a:latin typeface="+mn-lt"/>
            </a:endParaRPr>
          </a:p>
          <a:p>
            <a:endParaRPr lang="en-ZA" sz="2400" dirty="0">
              <a:latin typeface="+mn-lt"/>
            </a:endParaRPr>
          </a:p>
          <a:p>
            <a:endParaRPr lang="en-ZA" sz="2400" dirty="0">
              <a:latin typeface="+mn-lt"/>
            </a:endParaRPr>
          </a:p>
          <a:p>
            <a:endParaRPr lang="en-ZA" sz="2400" dirty="0">
              <a:latin typeface="+mn-lt"/>
            </a:endParaRPr>
          </a:p>
          <a:p>
            <a:r>
              <a:rPr lang="en-ZA" sz="2400" dirty="0">
                <a:latin typeface="+mn-lt"/>
              </a:rPr>
              <a:t>Lekwa Local Municipality</a:t>
            </a:r>
          </a:p>
          <a:p>
            <a:r>
              <a:rPr lang="en-ZA" sz="2400">
                <a:latin typeface="+mn-lt"/>
              </a:rPr>
              <a:t>Govan </a:t>
            </a:r>
            <a:r>
              <a:rPr lang="en-ZA" sz="2400" dirty="0">
                <a:latin typeface="+mn-lt"/>
              </a:rPr>
              <a:t>Mbeki Local Municipality</a:t>
            </a:r>
          </a:p>
          <a:p>
            <a:r>
              <a:rPr lang="en-ZA" sz="2400" dirty="0">
                <a:latin typeface="+mn-lt"/>
              </a:rPr>
              <a:t>Thembisile Local Municipality</a:t>
            </a:r>
          </a:p>
          <a:p>
            <a:r>
              <a:rPr lang="en-ZA" sz="2400" dirty="0">
                <a:latin typeface="+mn-lt"/>
              </a:rPr>
              <a:t>Victor Khanye Local Municipality</a:t>
            </a:r>
          </a:p>
          <a:p>
            <a:r>
              <a:rPr lang="en-ZA" sz="2400" dirty="0">
                <a:latin typeface="+mn-lt"/>
              </a:rPr>
              <a:t>Mbombela/Umjindi Local Municipality</a:t>
            </a:r>
          </a:p>
          <a:p>
            <a:r>
              <a:rPr lang="en-ZA" sz="2400" dirty="0">
                <a:latin typeface="+mn-lt"/>
              </a:rPr>
              <a:t>Mkhondo Local Municipality</a:t>
            </a:r>
          </a:p>
          <a:p>
            <a:r>
              <a:rPr lang="en-ZA" sz="2400" dirty="0">
                <a:latin typeface="+mn-lt"/>
              </a:rPr>
              <a:t>Nkomazi Local Municipality</a:t>
            </a:r>
          </a:p>
          <a:p>
            <a:r>
              <a:rPr lang="en-ZA" sz="2400" dirty="0">
                <a:latin typeface="+mn-lt"/>
              </a:rPr>
              <a:t>Steve Tshwete Local Municipality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392566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4FB9C7A-5267-7324-B313-AB0EA2B7F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9360" y="6579870"/>
            <a:ext cx="284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53EDE0-7BCA-4CDF-9A43-1C4B031A103C}" type="slidenum">
              <a:rPr kumimoji="0" lang="en-US" sz="135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91C77F-48E8-B214-02CE-2428EF8A9677}"/>
              </a:ext>
            </a:extLst>
          </p:cNvPr>
          <p:cNvSpPr txBox="1"/>
          <p:nvPr/>
        </p:nvSpPr>
        <p:spPr>
          <a:xfrm>
            <a:off x="415636" y="282633"/>
            <a:ext cx="85159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Distribution of Mpumalanga Province WSAs in Group 2 of the Water Indaba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E3131D6C-8EF4-4EBB-AAFD-5845295810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39630303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380C70CC-543F-0396-4CF2-97EB96C2E60B}"/>
              </a:ext>
            </a:extLst>
          </p:cNvPr>
          <p:cNvSpPr txBox="1"/>
          <p:nvPr/>
        </p:nvSpPr>
        <p:spPr>
          <a:xfrm>
            <a:off x="8931568" y="851170"/>
            <a:ext cx="3036912" cy="2554545"/>
          </a:xfrm>
          <a:prstGeom prst="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Critical:  Group 2a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Albert Luthuli LM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Bushbuckridge LM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Dipaleseng LM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Msukaligwa LM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Pixley Ka Seme LM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Thaba </a:t>
            </a:r>
            <a:r>
              <a:rPr kumimoji="0" lang="en-ZA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Chweu</a:t>
            </a:r>
            <a:r>
              <a:rPr kumimoji="0" lang="en-Z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7D17C3-769F-C5E4-0A7F-326EBC8787AE}"/>
              </a:ext>
            </a:extLst>
          </p:cNvPr>
          <p:cNvSpPr txBox="1"/>
          <p:nvPr/>
        </p:nvSpPr>
        <p:spPr>
          <a:xfrm>
            <a:off x="415635" y="3164766"/>
            <a:ext cx="3036912" cy="2554545"/>
          </a:xfrm>
          <a:prstGeom prst="rect">
            <a:avLst/>
          </a:prstGeom>
          <a:solidFill>
            <a:srgbClr val="FFC100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Poor:  Group 2b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Emakhazeni LM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Emalahleni LM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Lekwa LM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Govan Mbeki LM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Thembisile LM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Victor Khanye LM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B9D090-450F-8694-D8FF-68E11962872D}"/>
              </a:ext>
            </a:extLst>
          </p:cNvPr>
          <p:cNvSpPr txBox="1"/>
          <p:nvPr/>
        </p:nvSpPr>
        <p:spPr>
          <a:xfrm>
            <a:off x="415635" y="806753"/>
            <a:ext cx="3036912" cy="1938992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Average: Group 2c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Mbombela/Umjindi LM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Mkhondo LM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Nkomazi LM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Steve Tshwete LM</a:t>
            </a:r>
          </a:p>
        </p:txBody>
      </p:sp>
    </p:spTree>
    <p:extLst>
      <p:ext uri="{BB962C8B-B14F-4D97-AF65-F5344CB8AC3E}">
        <p14:creationId xmlns:p14="http://schemas.microsoft.com/office/powerpoint/2010/main" val="819287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A36B11-6E5B-10FE-77D8-879CBB6629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8CBFBBD0-5567-1980-EFB4-C98B8BE43A71}"/>
              </a:ext>
            </a:extLst>
          </p:cNvPr>
          <p:cNvSpPr txBox="1">
            <a:spLocks/>
          </p:cNvSpPr>
          <p:nvPr/>
        </p:nvSpPr>
        <p:spPr>
          <a:xfrm>
            <a:off x="8773897" y="6675437"/>
            <a:ext cx="312375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x-none"/>
            </a:defPPr>
            <a:lvl1pPr marL="0" algn="ctr" defTabSz="914400" rtl="0" eaLnBrk="1" latinLnBrk="0" hangingPunct="1">
              <a:defRPr sz="10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6E6B949B-FF25-4512-A6F3-1B8E765DDD27}" type="slidenum">
              <a:rPr lang="en-US" altLang="en-US" smtClean="0">
                <a:solidFill>
                  <a:schemeClr val="bg1"/>
                </a:solidFill>
              </a:rPr>
              <a:pPr algn="r">
                <a:defRPr/>
              </a:pPr>
              <a:t>3</a:t>
            </a:fld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D4C778-8AD9-59A4-71AD-85D3EFBC2E47}"/>
              </a:ext>
            </a:extLst>
          </p:cNvPr>
          <p:cNvSpPr txBox="1">
            <a:spLocks/>
          </p:cNvSpPr>
          <p:nvPr/>
        </p:nvSpPr>
        <p:spPr bwMode="auto">
          <a:xfrm>
            <a:off x="172720" y="252846"/>
            <a:ext cx="11724935" cy="398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475"/>
              </a:lnSpc>
              <a:buNone/>
            </a:pPr>
            <a:r>
              <a:rPr lang="en-US" sz="2800" b="1" dirty="0">
                <a:solidFill>
                  <a:schemeClr val="tx2"/>
                </a:solidFill>
                <a:cs typeface="Arial" charset="0"/>
              </a:rPr>
              <a:t>Theme 1  Delivery implementation models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921F701C-9E62-448B-D55B-8899371D8F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10143536"/>
              </p:ext>
            </p:extLst>
          </p:nvPr>
        </p:nvGraphicFramePr>
        <p:xfrm>
          <a:off x="359231" y="734752"/>
          <a:ext cx="7261087" cy="51941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E323F8E-C260-03E8-DCC7-8BE0A4464D61}"/>
              </a:ext>
            </a:extLst>
          </p:cNvPr>
          <p:cNvSpPr txBox="1"/>
          <p:nvPr/>
        </p:nvSpPr>
        <p:spPr>
          <a:xfrm>
            <a:off x="7226684" y="1372908"/>
            <a:ext cx="4773250" cy="391780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 eaLnBrk="1" hangingPunct="1">
              <a:lnSpc>
                <a:spcPts val="2475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(1.5) In MP 65% of WSAs reported good progress (&gt;50%) in separating the WSA and WSP function, with 24% reporting no progress and 12% reporting achievement</a:t>
            </a:r>
          </a:p>
          <a:p>
            <a:pPr algn="just" eaLnBrk="1" hangingPunct="1">
              <a:lnSpc>
                <a:spcPts val="2475"/>
              </a:lnSpc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ts val="2475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(1.3) In MP 53% of WSAs reported no progress against this resolution to implement a utility model for water and sanitation, with 41% reporting good progress (&gt;50%) and 6% reporting achievement</a:t>
            </a:r>
          </a:p>
        </p:txBody>
      </p:sp>
    </p:spTree>
    <p:extLst>
      <p:ext uri="{BB962C8B-B14F-4D97-AF65-F5344CB8AC3E}">
        <p14:creationId xmlns:p14="http://schemas.microsoft.com/office/powerpoint/2010/main" val="3815208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DC090B-971A-626D-F415-F318DB358C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84AE2C69-5D79-2D99-3323-A0D8FD458D12}"/>
              </a:ext>
            </a:extLst>
          </p:cNvPr>
          <p:cNvSpPr txBox="1">
            <a:spLocks/>
          </p:cNvSpPr>
          <p:nvPr/>
        </p:nvSpPr>
        <p:spPr>
          <a:xfrm>
            <a:off x="8773897" y="6675437"/>
            <a:ext cx="312375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x-none"/>
            </a:defPPr>
            <a:lvl1pPr marL="0" algn="ctr" defTabSz="914400" rtl="0" eaLnBrk="1" latinLnBrk="0" hangingPunct="1">
              <a:defRPr sz="10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6E6B949B-FF25-4512-A6F3-1B8E765DDD27}" type="slidenum">
              <a:rPr lang="en-US" altLang="en-US" smtClean="0">
                <a:solidFill>
                  <a:schemeClr val="bg1"/>
                </a:solidFill>
              </a:rPr>
              <a:pPr algn="r">
                <a:defRPr/>
              </a:pPr>
              <a:t>4</a:t>
            </a:fld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AEF6DA5-548A-EC28-4F49-D572F473C1C6}"/>
              </a:ext>
            </a:extLst>
          </p:cNvPr>
          <p:cNvSpPr txBox="1">
            <a:spLocks/>
          </p:cNvSpPr>
          <p:nvPr/>
        </p:nvSpPr>
        <p:spPr bwMode="auto">
          <a:xfrm>
            <a:off x="172720" y="252846"/>
            <a:ext cx="11724935" cy="3985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475"/>
              </a:lnSpc>
              <a:buNone/>
            </a:pPr>
            <a:r>
              <a:rPr lang="en-US" sz="2400" b="1" dirty="0">
                <a:solidFill>
                  <a:schemeClr val="tx2"/>
                </a:solidFill>
                <a:cs typeface="Arial" charset="0"/>
              </a:rPr>
              <a:t>Theme 2: Increasing investment through financing options and ensuring financial viability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55A0241F-CF4E-492F-1B1E-1B1A1227CF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27948614"/>
              </p:ext>
            </p:extLst>
          </p:nvPr>
        </p:nvGraphicFramePr>
        <p:xfrm>
          <a:off x="294345" y="719666"/>
          <a:ext cx="8128000" cy="5668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BBB4621-963A-D9F1-7686-ADF434B721D0}"/>
              </a:ext>
            </a:extLst>
          </p:cNvPr>
          <p:cNvSpPr txBox="1"/>
          <p:nvPr/>
        </p:nvSpPr>
        <p:spPr>
          <a:xfrm>
            <a:off x="7300687" y="1045591"/>
            <a:ext cx="489131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ZA" sz="2000" dirty="0"/>
              <a:t>(2.2) Most WSAs  that are served by Water Boards are honouring payments</a:t>
            </a:r>
          </a:p>
          <a:p>
            <a:pPr algn="just"/>
            <a:r>
              <a:rPr lang="en-ZA" sz="2000" dirty="0"/>
              <a:t>(2.8) All WSAs have commenced with programmes to address NRW With 65% less than 50% complete and 24% more than 50%.</a:t>
            </a:r>
          </a:p>
          <a:p>
            <a:pPr algn="just"/>
            <a:r>
              <a:rPr lang="en-ZA" sz="2000" dirty="0"/>
              <a:t>(2.9) Ringfencing of revenue has not been prioritised in most WSAs.  24% of WSAs have not yet started with this resolution action</a:t>
            </a:r>
          </a:p>
          <a:p>
            <a:pPr algn="just"/>
            <a:r>
              <a:rPr lang="en-ZA" sz="2000" dirty="0"/>
              <a:t>(2.12) Partnerships with the private sector has been concluded with 20% of the WSAs</a:t>
            </a:r>
          </a:p>
          <a:p>
            <a:pPr algn="just"/>
            <a:r>
              <a:rPr lang="en-ZA" sz="2000" dirty="0"/>
              <a:t>(2.11) 65% of WSAs have indigent registers in place </a:t>
            </a:r>
          </a:p>
          <a:p>
            <a:pPr algn="just"/>
            <a:r>
              <a:rPr lang="en-ZA" sz="2000" dirty="0"/>
              <a:t>(2.14) WSAs have little to no progress in collaborating with the Infrastructure Fund for blended finance water projects</a:t>
            </a:r>
          </a:p>
        </p:txBody>
      </p:sp>
    </p:spTree>
    <p:extLst>
      <p:ext uri="{BB962C8B-B14F-4D97-AF65-F5344CB8AC3E}">
        <p14:creationId xmlns:p14="http://schemas.microsoft.com/office/powerpoint/2010/main" val="2774783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1027A3-EC1C-5C63-9C9C-CE5EA22CB0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37BDCE48-109B-9ED2-D8BC-9CCAAA37D553}"/>
              </a:ext>
            </a:extLst>
          </p:cNvPr>
          <p:cNvSpPr txBox="1">
            <a:spLocks/>
          </p:cNvSpPr>
          <p:nvPr/>
        </p:nvSpPr>
        <p:spPr>
          <a:xfrm>
            <a:off x="8773897" y="6675437"/>
            <a:ext cx="312375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x-none"/>
            </a:defPPr>
            <a:lvl1pPr marL="0" algn="ctr" defTabSz="914400" rtl="0" eaLnBrk="1" latinLnBrk="0" hangingPunct="1">
              <a:defRPr sz="10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6E6B949B-FF25-4512-A6F3-1B8E765DDD27}" type="slidenum">
              <a:rPr lang="en-US" altLang="en-US" smtClean="0">
                <a:solidFill>
                  <a:schemeClr val="bg1"/>
                </a:solidFill>
              </a:rPr>
              <a:pPr algn="r">
                <a:defRPr/>
              </a:pPr>
              <a:t>5</a:t>
            </a:fld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0E6805E-5AA7-474B-88A9-106D5F11A42C}"/>
              </a:ext>
            </a:extLst>
          </p:cNvPr>
          <p:cNvSpPr txBox="1">
            <a:spLocks/>
          </p:cNvSpPr>
          <p:nvPr/>
        </p:nvSpPr>
        <p:spPr bwMode="auto">
          <a:xfrm>
            <a:off x="172719" y="361556"/>
            <a:ext cx="11724935" cy="6004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475"/>
              </a:lnSpc>
              <a:buNone/>
            </a:pPr>
            <a:r>
              <a:rPr lang="en-US" sz="2800" b="1" dirty="0">
                <a:solidFill>
                  <a:schemeClr val="tx2"/>
                </a:solidFill>
              </a:rPr>
              <a:t>Theme 3:Enhancing and Strengthening technical and operational capacity and efficiency</a:t>
            </a: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5DCBBF7C-9D75-A616-9EFE-9A37FA6FAE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9017" y="961990"/>
            <a:ext cx="7132983" cy="522194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2475"/>
              </a:lnSpc>
            </a:pPr>
            <a:r>
              <a:rPr lang="en-ZA" sz="1800" i="1" dirty="0"/>
              <a:t>(3.1) </a:t>
            </a:r>
            <a:r>
              <a:rPr lang="en-US" sz="1800" dirty="0"/>
              <a:t>All WSAs with critical systems have submitted relevant Corrective Action Plans</a:t>
            </a:r>
          </a:p>
          <a:p>
            <a:pPr eaLnBrk="1" hangingPunct="1">
              <a:lnSpc>
                <a:spcPts val="2475"/>
              </a:lnSpc>
            </a:pPr>
            <a:endParaRPr lang="en-ZA" sz="1800" dirty="0"/>
          </a:p>
          <a:p>
            <a:pPr eaLnBrk="1" hangingPunct="1">
              <a:lnSpc>
                <a:spcPts val="2475"/>
              </a:lnSpc>
            </a:pPr>
            <a:r>
              <a:rPr lang="en-ZA" sz="1800" i="1" dirty="0"/>
              <a:t>(3.3) </a:t>
            </a:r>
            <a:r>
              <a:rPr lang="en-US" sz="1800" dirty="0"/>
              <a:t>In MP 71% of WSAs reported less than 50% progress on implementation of the Corrective Action Plans, with 18% reporting good progress (&gt;50%) and 12% reporting no progress</a:t>
            </a:r>
          </a:p>
          <a:p>
            <a:pPr eaLnBrk="1" hangingPunct="1">
              <a:lnSpc>
                <a:spcPts val="2475"/>
              </a:lnSpc>
            </a:pPr>
            <a:endParaRPr lang="en-ZA" sz="1800" dirty="0"/>
          </a:p>
          <a:p>
            <a:pPr eaLnBrk="1" hangingPunct="1">
              <a:lnSpc>
                <a:spcPts val="2475"/>
              </a:lnSpc>
            </a:pPr>
            <a:r>
              <a:rPr lang="en-GB" sz="1800" i="1" dirty="0"/>
              <a:t>(3.7) </a:t>
            </a:r>
            <a:r>
              <a:rPr lang="en-US" sz="1800" dirty="0"/>
              <a:t>52% of WSAs reported having indigent registers, water stepped tariffs (no mention made of water restrictions),  with 47% reported starting to implement this resolution to introduce and enforce water restrictions and step-tariffs </a:t>
            </a:r>
          </a:p>
          <a:p>
            <a:pPr eaLnBrk="1" hangingPunct="1">
              <a:lnSpc>
                <a:spcPts val="2475"/>
              </a:lnSpc>
            </a:pPr>
            <a:endParaRPr lang="en-GB" sz="1800" dirty="0"/>
          </a:p>
          <a:p>
            <a:pPr eaLnBrk="1" hangingPunct="1">
              <a:lnSpc>
                <a:spcPts val="2475"/>
              </a:lnSpc>
            </a:pPr>
            <a:r>
              <a:rPr lang="en-GB" sz="1800" i="1" dirty="0"/>
              <a:t>(3.8) </a:t>
            </a:r>
            <a:r>
              <a:rPr lang="en-US" sz="1800" dirty="0"/>
              <a:t>65% of WSAs reported having </a:t>
            </a:r>
            <a:r>
              <a:rPr lang="en-US" sz="1800" dirty="0" err="1"/>
              <a:t>WCDM</a:t>
            </a:r>
            <a:r>
              <a:rPr lang="en-US" sz="1800" dirty="0"/>
              <a:t> programmes in place , 29% reported good progress (&gt;50%) against this resolution, with 5% of WSAs in this province not having </a:t>
            </a:r>
            <a:r>
              <a:rPr lang="en-US" sz="1800" dirty="0" err="1"/>
              <a:t>WCDM</a:t>
            </a:r>
            <a:r>
              <a:rPr lang="en-US" sz="1800" dirty="0"/>
              <a:t> programmes in place</a:t>
            </a:r>
            <a:endParaRPr lang="en-GB" sz="1800" dirty="0"/>
          </a:p>
          <a:p>
            <a:pPr eaLnBrk="1" hangingPunct="1">
              <a:lnSpc>
                <a:spcPts val="2475"/>
              </a:lnSpc>
            </a:pPr>
            <a:endParaRPr lang="en-US" dirty="0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E4AA71C1-FDBD-F1CC-865F-D3C199DE5B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64336693"/>
              </p:ext>
            </p:extLst>
          </p:nvPr>
        </p:nvGraphicFramePr>
        <p:xfrm>
          <a:off x="172719" y="940006"/>
          <a:ext cx="5035385" cy="53592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46151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0BB2DA-661F-C219-19FE-11725AB3D6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AE94FA19-DC97-FC15-8637-2FDFC052B461}"/>
              </a:ext>
            </a:extLst>
          </p:cNvPr>
          <p:cNvSpPr txBox="1">
            <a:spLocks/>
          </p:cNvSpPr>
          <p:nvPr/>
        </p:nvSpPr>
        <p:spPr>
          <a:xfrm>
            <a:off x="8773897" y="6675437"/>
            <a:ext cx="312375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x-none"/>
            </a:defPPr>
            <a:lvl1pPr marL="0" algn="ctr" defTabSz="914400" rtl="0" eaLnBrk="1" latinLnBrk="0" hangingPunct="1">
              <a:defRPr sz="10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6E6B949B-FF25-4512-A6F3-1B8E765DDD27}" type="slidenum">
              <a:rPr lang="en-US" altLang="en-US" smtClean="0">
                <a:solidFill>
                  <a:schemeClr val="bg1"/>
                </a:solidFill>
              </a:rPr>
              <a:pPr algn="r">
                <a:defRPr/>
              </a:pPr>
              <a:t>6</a:t>
            </a:fld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C6CFBA8-4992-D7AA-8128-5A64D505139D}"/>
              </a:ext>
            </a:extLst>
          </p:cNvPr>
          <p:cNvSpPr txBox="1">
            <a:spLocks/>
          </p:cNvSpPr>
          <p:nvPr/>
        </p:nvSpPr>
        <p:spPr bwMode="auto">
          <a:xfrm>
            <a:off x="172720" y="330928"/>
            <a:ext cx="11724935" cy="600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475"/>
              </a:lnSpc>
              <a:buNone/>
            </a:pPr>
            <a:r>
              <a:rPr lang="en-US" sz="2800" b="1" dirty="0">
                <a:solidFill>
                  <a:schemeClr val="tx2"/>
                </a:solidFill>
              </a:rPr>
              <a:t>Theme 3:Enhancing and Strengthening technical and operational capacity and efficiency (2)</a:t>
            </a: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E1671FD4-84DA-24C3-F79D-42B32D65FC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6149" y="920895"/>
            <a:ext cx="6253131" cy="5514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>
              <a:lnSpc>
                <a:spcPts val="2475"/>
              </a:lnSpc>
            </a:pPr>
            <a:r>
              <a:rPr lang="en-GB" sz="1800" i="1" dirty="0"/>
              <a:t>(</a:t>
            </a:r>
            <a:r>
              <a:rPr lang="en-GB" sz="1800" dirty="0"/>
              <a:t>3.10) </a:t>
            </a:r>
            <a:r>
              <a:rPr lang="en-US" sz="1800" dirty="0"/>
              <a:t>76% of WSAs reported incident protocols with issuing of advisory notices in place , 18% reporting to be less than 50% complete and 6% of WSAs in this province not yet starting to issue advisory notices when required</a:t>
            </a:r>
          </a:p>
          <a:p>
            <a:pPr algn="just" eaLnBrk="1" hangingPunct="1">
              <a:lnSpc>
                <a:spcPts val="2475"/>
              </a:lnSpc>
            </a:pPr>
            <a:endParaRPr lang="en-GB" sz="1800" dirty="0"/>
          </a:p>
          <a:p>
            <a:pPr algn="just" eaLnBrk="1" hangingPunct="1">
              <a:lnSpc>
                <a:spcPts val="2475"/>
              </a:lnSpc>
            </a:pPr>
            <a:r>
              <a:rPr lang="en-GB" sz="1800" i="1" dirty="0"/>
              <a:t>(3.11)</a:t>
            </a:r>
            <a:r>
              <a:rPr lang="en-US" sz="1800" i="1" dirty="0"/>
              <a:t> </a:t>
            </a:r>
            <a:r>
              <a:rPr lang="en-US" sz="1800" dirty="0"/>
              <a:t>88% of WSAs reported no progress in refocusing infrastructure grants to increase access to basic level of services, with 6% reporting less than 50% progress and 6% reported achieving use of grants to increase access to a basic level of service</a:t>
            </a:r>
          </a:p>
          <a:p>
            <a:pPr algn="just"/>
            <a:endParaRPr lang="en-GB" sz="1800" dirty="0"/>
          </a:p>
          <a:p>
            <a:pPr algn="just"/>
            <a:r>
              <a:rPr lang="en-ZA" sz="1800" dirty="0"/>
              <a:t>(3.5) </a:t>
            </a:r>
            <a:r>
              <a:rPr lang="en-US" sz="1800" dirty="0"/>
              <a:t>76% of WSAs reported having started to put in place plans to reduce demand, through communication campaigns and stakeholder engagements 6% reported good progress (&gt;50%) against this resolution, and 12% of WSAs in this province achieving the target to put plans in place</a:t>
            </a:r>
          </a:p>
          <a:p>
            <a:endParaRPr lang="en-US" sz="1800" dirty="0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8D2AB060-6D98-19B2-CC75-32B3EB2CDD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06742707"/>
              </p:ext>
            </p:extLst>
          </p:nvPr>
        </p:nvGraphicFramePr>
        <p:xfrm>
          <a:off x="730764" y="961990"/>
          <a:ext cx="5035385" cy="53592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77460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39660A-792A-109C-846F-F6B4DC5A6B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0C837B33-0CE4-F758-3F55-0E372CED8D74}"/>
              </a:ext>
            </a:extLst>
          </p:cNvPr>
          <p:cNvSpPr txBox="1">
            <a:spLocks/>
          </p:cNvSpPr>
          <p:nvPr/>
        </p:nvSpPr>
        <p:spPr>
          <a:xfrm>
            <a:off x="8773897" y="6675437"/>
            <a:ext cx="312375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x-none"/>
            </a:defPPr>
            <a:lvl1pPr marL="0" algn="ctr" defTabSz="914400" rtl="0" eaLnBrk="1" latinLnBrk="0" hangingPunct="1">
              <a:defRPr sz="10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6E6B949B-FF25-4512-A6F3-1B8E765DDD27}" type="slidenum">
              <a:rPr lang="en-US" altLang="en-US" smtClean="0">
                <a:solidFill>
                  <a:schemeClr val="bg1"/>
                </a:solidFill>
              </a:rPr>
              <a:pPr algn="r">
                <a:defRPr/>
              </a:pPr>
              <a:t>7</a:t>
            </a:fld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5E38B1F-7482-AC1B-FEFB-98F5FB6C799B}"/>
              </a:ext>
            </a:extLst>
          </p:cNvPr>
          <p:cNvSpPr txBox="1">
            <a:spLocks/>
          </p:cNvSpPr>
          <p:nvPr/>
        </p:nvSpPr>
        <p:spPr bwMode="auto">
          <a:xfrm>
            <a:off x="0" y="294372"/>
            <a:ext cx="12066104" cy="4495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475"/>
              </a:lnSpc>
              <a:buNone/>
            </a:pPr>
            <a:r>
              <a:rPr lang="en-US" sz="2800" b="1" dirty="0">
                <a:solidFill>
                  <a:schemeClr val="tx2"/>
                </a:solidFill>
              </a:rPr>
              <a:t>Theme 3:Enhancing and Strengthening technical and operational capacity and efficiency (3)</a:t>
            </a: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CE0E376F-960E-7A1A-F947-667383CAF2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9375" y="757032"/>
            <a:ext cx="6826729" cy="535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/>
            <a:r>
              <a:rPr lang="en-ZA" sz="1800" i="1" dirty="0"/>
              <a:t>(3.6) </a:t>
            </a:r>
            <a:r>
              <a:rPr lang="en-US" sz="1800" dirty="0"/>
              <a:t>76% of WSAs reported having started to implement leak detection and repair plans, with 12% reported good progress (&gt;50%) against this resolution, 6% reported no progress and 6% of WSAs in this province achieving the target to put plans in place</a:t>
            </a:r>
          </a:p>
          <a:p>
            <a:pPr algn="just"/>
            <a:endParaRPr lang="en-ZA" sz="1800" dirty="0"/>
          </a:p>
          <a:p>
            <a:pPr algn="just"/>
            <a:r>
              <a:rPr lang="en-ZA" sz="1800" dirty="0"/>
              <a:t>(3.9) </a:t>
            </a:r>
            <a:r>
              <a:rPr lang="en-US" sz="1800" dirty="0"/>
              <a:t>41% of WSAs reported having climate change and disaster response plans in place , 24% reporting to be less than 50% complete and 6% of WSAs in this province not yet starting with such plans</a:t>
            </a:r>
            <a:endParaRPr lang="en-ZA" sz="1800" dirty="0"/>
          </a:p>
          <a:p>
            <a:pPr algn="just"/>
            <a:endParaRPr lang="en-ZA" sz="1800" dirty="0"/>
          </a:p>
          <a:p>
            <a:pPr algn="just"/>
            <a:r>
              <a:rPr lang="en-ZA" sz="1800" dirty="0"/>
              <a:t>(3.12) </a:t>
            </a:r>
            <a:r>
              <a:rPr lang="en-US" sz="1800" dirty="0"/>
              <a:t>41% of WSAs reported asset management and maintenance plans in place , 29% reporting to be less than 50% complete and 29% of WSAs reporting to be more than 50% complete in the development of such plans</a:t>
            </a:r>
            <a:endParaRPr lang="en-ZA" sz="1800" dirty="0"/>
          </a:p>
          <a:p>
            <a:pPr algn="just"/>
            <a:endParaRPr lang="en-ZA" sz="1800" dirty="0"/>
          </a:p>
          <a:p>
            <a:pPr algn="just"/>
            <a:r>
              <a:rPr lang="en-ZA" sz="1800" dirty="0"/>
              <a:t>(3.13) </a:t>
            </a:r>
            <a:r>
              <a:rPr lang="en-US" sz="1800" dirty="0"/>
              <a:t>53% of WSAs reported having started to equip their maintenance and repair teams , with 12% reported good progress (&gt;50%) against this resolution, 6% reported no progress and 29% of WSAs in this province achieving the target </a:t>
            </a:r>
            <a:endParaRPr lang="en-ZA" sz="1800" dirty="0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361EC26F-62E8-DD29-20BF-61CF829302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5418747"/>
              </p:ext>
            </p:extLst>
          </p:nvPr>
        </p:nvGraphicFramePr>
        <p:xfrm>
          <a:off x="203990" y="1030046"/>
          <a:ext cx="5035385" cy="53592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09343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CCD656-F988-0074-2948-433F1D0ED5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3125829D-65D0-7842-B15C-3D5183CE5232}"/>
              </a:ext>
            </a:extLst>
          </p:cNvPr>
          <p:cNvSpPr txBox="1">
            <a:spLocks/>
          </p:cNvSpPr>
          <p:nvPr/>
        </p:nvSpPr>
        <p:spPr>
          <a:xfrm>
            <a:off x="8773897" y="6675437"/>
            <a:ext cx="312375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x-none"/>
            </a:defPPr>
            <a:lvl1pPr marL="0" algn="ctr" defTabSz="914400" rtl="0" eaLnBrk="1" latinLnBrk="0" hangingPunct="1">
              <a:defRPr sz="10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6E6B949B-FF25-4512-A6F3-1B8E765DDD27}" type="slidenum">
              <a:rPr lang="en-US" altLang="en-US" smtClean="0">
                <a:solidFill>
                  <a:schemeClr val="bg1"/>
                </a:solidFill>
              </a:rPr>
              <a:pPr algn="r">
                <a:defRPr/>
              </a:pPr>
              <a:t>8</a:t>
            </a:fld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79C5D2D-022F-5648-F4F5-53C584A5C9CF}"/>
              </a:ext>
            </a:extLst>
          </p:cNvPr>
          <p:cNvSpPr txBox="1">
            <a:spLocks/>
          </p:cNvSpPr>
          <p:nvPr/>
        </p:nvSpPr>
        <p:spPr bwMode="auto">
          <a:xfrm>
            <a:off x="0" y="294372"/>
            <a:ext cx="12066104" cy="449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475"/>
              </a:lnSpc>
              <a:buNone/>
            </a:pPr>
            <a:r>
              <a:rPr lang="en-US" sz="2800" b="1" dirty="0">
                <a:solidFill>
                  <a:schemeClr val="tx2"/>
                </a:solidFill>
              </a:rPr>
              <a:t>Theme 3:Enhancing and Strengthening technical and operational capacity and efficiency (4)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537DAE44-EF13-ADC4-A41D-2FF96DFBF6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93823061"/>
              </p:ext>
            </p:extLst>
          </p:nvPr>
        </p:nvGraphicFramePr>
        <p:xfrm>
          <a:off x="203990" y="1030046"/>
          <a:ext cx="5035385" cy="53592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6">
            <a:extLst>
              <a:ext uri="{FF2B5EF4-FFF2-40B4-BE49-F238E27FC236}">
                <a16:creationId xmlns:a16="http://schemas.microsoft.com/office/drawing/2014/main" id="{E4F4D2BB-9449-F764-8C4C-AAA209A526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8652" y="1160670"/>
            <a:ext cx="6869358" cy="4290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ZA" sz="1800" i="1" dirty="0"/>
              <a:t>(3.14)  </a:t>
            </a:r>
            <a:r>
              <a:rPr lang="en-US" sz="1800" dirty="0"/>
              <a:t>47% of WSAs reported having started to implement the LG </a:t>
            </a:r>
            <a:r>
              <a:rPr lang="en-US" sz="1800" dirty="0" err="1"/>
              <a:t>professionalisation</a:t>
            </a:r>
            <a:r>
              <a:rPr lang="en-US" sz="1800" dirty="0"/>
              <a:t> framework , with 35% reported no progress and 18% of WSAs in this province achieving the target </a:t>
            </a:r>
            <a:endParaRPr lang="en-GB" sz="1800" dirty="0"/>
          </a:p>
          <a:p>
            <a:endParaRPr lang="en-ZA" sz="1800" dirty="0"/>
          </a:p>
          <a:p>
            <a:r>
              <a:rPr lang="en-ZA" sz="1800" i="1" dirty="0"/>
              <a:t>(3.17) </a:t>
            </a:r>
            <a:r>
              <a:rPr lang="en-US" sz="1800" dirty="0"/>
              <a:t>65% of WSAs reported having started to prioritise key technical posts, with 12% reported good progress (&gt;50%) against this resolution, 6% reported no progress and 18% of WSAs in this province achieving the target </a:t>
            </a:r>
            <a:endParaRPr lang="en-GB" sz="1800" dirty="0"/>
          </a:p>
          <a:p>
            <a:endParaRPr lang="en-ZA" sz="1800" i="1" dirty="0"/>
          </a:p>
          <a:p>
            <a:r>
              <a:rPr lang="en-ZA" sz="1800" i="1" dirty="0"/>
              <a:t>(3.18) </a:t>
            </a:r>
            <a:r>
              <a:rPr lang="en-US" sz="1800" dirty="0"/>
              <a:t>47% of WSAs reported having started to review bylaws in line of national standards, with 12% reported good progress (&gt;50%) against this resolution, 24% reported no progress and 18% of WSAs in this province achieving the target </a:t>
            </a:r>
            <a:endParaRPr lang="en-GB" sz="1800" dirty="0"/>
          </a:p>
          <a:p>
            <a:endParaRPr lang="en-ZA" sz="1800" dirty="0"/>
          </a:p>
          <a:p>
            <a:pPr eaLnBrk="1" hangingPunct="1">
              <a:lnSpc>
                <a:spcPts val="2475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719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9504AA-A401-96A2-068A-86774C1B92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D6A9B7C4-ABEC-3906-6DA7-6F6CF1ABC785}"/>
              </a:ext>
            </a:extLst>
          </p:cNvPr>
          <p:cNvSpPr txBox="1">
            <a:spLocks/>
          </p:cNvSpPr>
          <p:nvPr/>
        </p:nvSpPr>
        <p:spPr>
          <a:xfrm>
            <a:off x="8773897" y="6675437"/>
            <a:ext cx="312375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x-none"/>
            </a:defPPr>
            <a:lvl1pPr marL="0" algn="ctr" defTabSz="914400" rtl="0" eaLnBrk="1" latinLnBrk="0" hangingPunct="1">
              <a:defRPr sz="10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6E6B949B-FF25-4512-A6F3-1B8E765DDD27}" type="slidenum">
              <a:rPr lang="en-US" altLang="en-US" smtClean="0">
                <a:solidFill>
                  <a:schemeClr val="bg1"/>
                </a:solidFill>
              </a:rPr>
              <a:pPr algn="r">
                <a:defRPr/>
              </a:pPr>
              <a:t>9</a:t>
            </a:fld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C876075-CDCA-928C-6DFB-24BB0149D238}"/>
              </a:ext>
            </a:extLst>
          </p:cNvPr>
          <p:cNvSpPr txBox="1">
            <a:spLocks/>
          </p:cNvSpPr>
          <p:nvPr/>
        </p:nvSpPr>
        <p:spPr bwMode="auto">
          <a:xfrm>
            <a:off x="0" y="363220"/>
            <a:ext cx="12557760" cy="4495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475"/>
              </a:lnSpc>
              <a:buNone/>
            </a:pPr>
            <a:r>
              <a:rPr lang="en-US" sz="2800" b="1" dirty="0">
                <a:solidFill>
                  <a:schemeClr val="tx2"/>
                </a:solidFill>
              </a:rPr>
              <a:t>Theme 4: Building partnerships through building water sensitive and resilient communities</a:t>
            </a: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6DC0205C-45F6-6F40-DB6D-AFF28A1199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0375" y="1356793"/>
            <a:ext cx="5602357" cy="4553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>
              <a:lnSpc>
                <a:spcPts val="2475"/>
              </a:lnSpc>
            </a:pPr>
            <a:r>
              <a:rPr lang="en-US" sz="1800" dirty="0"/>
              <a:t>(4.1) 76% of WSAs reported working with business and civil society leaders to raise awareness of the need to use water sparingly, with 24% reporting less than 50% progress in working with DWS, Water boards, business and civil society to raise awareness on conservation of water</a:t>
            </a:r>
          </a:p>
          <a:p>
            <a:pPr algn="just" eaLnBrk="1" hangingPunct="1">
              <a:lnSpc>
                <a:spcPts val="2475"/>
              </a:lnSpc>
            </a:pPr>
            <a:endParaRPr lang="en-US" sz="1800" dirty="0"/>
          </a:p>
          <a:p>
            <a:pPr algn="just" eaLnBrk="1" hangingPunct="1">
              <a:lnSpc>
                <a:spcPts val="2475"/>
              </a:lnSpc>
            </a:pPr>
            <a:r>
              <a:rPr lang="en-US" sz="1800" dirty="0"/>
              <a:t>(4.4) 53% of WSAs reported having started to work with local Business and civil society to address </a:t>
            </a:r>
            <a:r>
              <a:rPr lang="en-US" sz="1800" dirty="0" err="1"/>
              <a:t>W&amp;S</a:t>
            </a:r>
            <a:r>
              <a:rPr lang="en-US" sz="1800" dirty="0"/>
              <a:t> (&lt;50%) with 6% reported good progress (&gt;50%) against this resolution, and 12% of WSAs in this province achieving the target. 29% reported no progress </a:t>
            </a:r>
          </a:p>
          <a:p>
            <a:pPr eaLnBrk="1" hangingPunct="1">
              <a:lnSpc>
                <a:spcPts val="2475"/>
              </a:lnSpc>
            </a:pPr>
            <a:endParaRPr lang="en-US" sz="1800" b="1" dirty="0">
              <a:solidFill>
                <a:schemeClr val="tx2"/>
              </a:solidFill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5AD3118B-8F9B-9958-6C00-C7D25C0FAC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72359103"/>
              </p:ext>
            </p:extLst>
          </p:nvPr>
        </p:nvGraphicFramePr>
        <p:xfrm>
          <a:off x="249901" y="1036320"/>
          <a:ext cx="6220474" cy="51941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3523443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WS PP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DWS PPT" id="{3C0E239C-0564-4A64-A339-CBCE9EF04996}" vid="{E3CB2D10-5D1E-4128-B18C-8D328114B9C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33A51062D9674EB601DACA17CF7914" ma:contentTypeVersion="17" ma:contentTypeDescription="Create a new document." ma:contentTypeScope="" ma:versionID="2477e0492bf771a6fafad72ee5504fc6">
  <xsd:schema xmlns:xsd="http://www.w3.org/2001/XMLSchema" xmlns:xs="http://www.w3.org/2001/XMLSchema" xmlns:p="http://schemas.microsoft.com/office/2006/metadata/properties" xmlns:ns3="f1a79bbf-5b16-462e-ba17-9a94ca982df9" xmlns:ns4="1e092b79-e893-46dc-8557-688da0bbef03" targetNamespace="http://schemas.microsoft.com/office/2006/metadata/properties" ma:root="true" ma:fieldsID="493dd7a82979056c2424c408b4522699" ns3:_="" ns4:_="">
    <xsd:import namespace="f1a79bbf-5b16-462e-ba17-9a94ca982df9"/>
    <xsd:import namespace="1e092b79-e893-46dc-8557-688da0bbef03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LengthInSeconds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ServiceOCR" minOccurs="0"/>
                <xsd:element ref="ns4:MediaServiceLocation" minOccurs="0"/>
                <xsd:element ref="ns4:_activity" minOccurs="0"/>
                <xsd:element ref="ns4:MediaServiceObjectDetectorVersions" minOccurs="0"/>
                <xsd:element ref="ns4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a79bbf-5b16-462e-ba17-9a94ca982df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092b79-e893-46dc-8557-688da0bbef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1e092b79-e893-46dc-8557-688da0bbef03" xsi:nil="true"/>
  </documentManagement>
</p:properties>
</file>

<file path=customXml/itemProps1.xml><?xml version="1.0" encoding="utf-8"?>
<ds:datastoreItem xmlns:ds="http://schemas.openxmlformats.org/officeDocument/2006/customXml" ds:itemID="{C2CBAB43-0FCB-4339-8572-ED7F1861B810}">
  <ds:schemaRefs>
    <ds:schemaRef ds:uri="1e092b79-e893-46dc-8557-688da0bbef03"/>
    <ds:schemaRef ds:uri="f1a79bbf-5b16-462e-ba17-9a94ca982df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717FA7AC-21DB-422E-9CEE-22D908FD0A8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393B6ED-B4D6-4899-8D3A-D1AB87FCCCA0}">
  <ds:schemaRefs>
    <ds:schemaRef ds:uri="http://purl.org/dc/terms/"/>
    <ds:schemaRef ds:uri="http://www.w3.org/XML/1998/namespace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schemas.microsoft.com/office/infopath/2007/PartnerControls"/>
    <ds:schemaRef ds:uri="1e092b79-e893-46dc-8557-688da0bbef03"/>
    <ds:schemaRef ds:uri="http://schemas.openxmlformats.org/package/2006/metadata/core-properties"/>
    <ds:schemaRef ds:uri="f1a79bbf-5b16-462e-ba17-9a94ca982df9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495</TotalTime>
  <Words>1324</Words>
  <Application>Microsoft Office PowerPoint</Application>
  <PresentationFormat>Widescreen</PresentationFormat>
  <Paragraphs>126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Custom Design</vt:lpstr>
      <vt:lpstr>DWS PPT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Water Service Authorities in Mpumalanga Province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Mapupa Joy</dc:creator>
  <cp:lastModifiedBy>Muir Anet (DHQ)</cp:lastModifiedBy>
  <cp:revision>12</cp:revision>
  <cp:lastPrinted>2023-11-08T08:35:10Z</cp:lastPrinted>
  <dcterms:created xsi:type="dcterms:W3CDTF">2023-09-10T15:28:51Z</dcterms:created>
  <dcterms:modified xsi:type="dcterms:W3CDTF">2026-04-08T07:43:39Z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0x0101003E33A51062D9674EB601DACA17CF7914</vt:lpwstr>
  </property>
  <property fmtid="{D5CDD505-2E9C-101B-9397-08002B2CF9AE}" pid="3" name="MSIP_Label_382c5201-1ce7-41e2-bc35-8f8dc05aa09a_Enabled">
    <vt:lpwstr>true</vt:lpwstr>
  </property>
  <property fmtid="{D5CDD505-2E9C-101B-9397-08002B2CF9AE}" pid="4" name="MSIP_Label_382c5201-1ce7-41e2-bc35-8f8dc05aa09a_SetDate">
    <vt:lpwstr>2026-03-25T06:11:24Z</vt:lpwstr>
  </property>
  <property fmtid="{D5CDD505-2E9C-101B-9397-08002B2CF9AE}" pid="5" name="MSIP_Label_382c5201-1ce7-41e2-bc35-8f8dc05aa09a_Method">
    <vt:lpwstr>Standard</vt:lpwstr>
  </property>
  <property fmtid="{D5CDD505-2E9C-101B-9397-08002B2CF9AE}" pid="6" name="MSIP_Label_382c5201-1ce7-41e2-bc35-8f8dc05aa09a_Name">
    <vt:lpwstr>DWS General - Public</vt:lpwstr>
  </property>
  <property fmtid="{D5CDD505-2E9C-101B-9397-08002B2CF9AE}" pid="7" name="MSIP_Label_382c5201-1ce7-41e2-bc35-8f8dc05aa09a_SiteId">
    <vt:lpwstr>c0491358-a254-4466-ab3d-ff428faeea29</vt:lpwstr>
  </property>
  <property fmtid="{D5CDD505-2E9C-101B-9397-08002B2CF9AE}" pid="8" name="MSIP_Label_382c5201-1ce7-41e2-bc35-8f8dc05aa09a_ActionId">
    <vt:lpwstr>659ecf5e-897e-4d34-ae9b-856b6076ab71</vt:lpwstr>
  </property>
  <property fmtid="{D5CDD505-2E9C-101B-9397-08002B2CF9AE}" pid="9" name="MSIP_Label_382c5201-1ce7-41e2-bc35-8f8dc05aa09a_ContentBits">
    <vt:lpwstr>0</vt:lpwstr>
  </property>
  <property fmtid="{D5CDD505-2E9C-101B-9397-08002B2CF9AE}" pid="10" name="MSIP_Label_382c5201-1ce7-41e2-bc35-8f8dc05aa09a_Tag">
    <vt:lpwstr>10, 3, 0, 1</vt:lpwstr>
  </property>
</Properties>
</file>